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49" r:id="rId5"/>
  </p:sldMasterIdLst>
  <p:notesMasterIdLst>
    <p:notesMasterId r:id="rId59"/>
  </p:notesMasterIdLst>
  <p:handoutMasterIdLst>
    <p:handoutMasterId r:id="rId60"/>
  </p:handoutMasterIdLst>
  <p:sldIdLst>
    <p:sldId id="594" r:id="rId6"/>
    <p:sldId id="658" r:id="rId7"/>
    <p:sldId id="602" r:id="rId8"/>
    <p:sldId id="651" r:id="rId9"/>
    <p:sldId id="652" r:id="rId10"/>
    <p:sldId id="590" r:id="rId11"/>
    <p:sldId id="603" r:id="rId12"/>
    <p:sldId id="650" r:id="rId13"/>
    <p:sldId id="640" r:id="rId14"/>
    <p:sldId id="604" r:id="rId15"/>
    <p:sldId id="605" r:id="rId16"/>
    <p:sldId id="653" r:id="rId17"/>
    <p:sldId id="655" r:id="rId18"/>
    <p:sldId id="656" r:id="rId19"/>
    <p:sldId id="657" r:id="rId20"/>
    <p:sldId id="659" r:id="rId21"/>
    <p:sldId id="660" r:id="rId22"/>
    <p:sldId id="661" r:id="rId23"/>
    <p:sldId id="662" r:id="rId24"/>
    <p:sldId id="663" r:id="rId25"/>
    <p:sldId id="606" r:id="rId26"/>
    <p:sldId id="608" r:id="rId27"/>
    <p:sldId id="609" r:id="rId28"/>
    <p:sldId id="610" r:id="rId29"/>
    <p:sldId id="612" r:id="rId30"/>
    <p:sldId id="614" r:id="rId31"/>
    <p:sldId id="615" r:id="rId32"/>
    <p:sldId id="616" r:id="rId33"/>
    <p:sldId id="617" r:id="rId34"/>
    <p:sldId id="639" r:id="rId35"/>
    <p:sldId id="638" r:id="rId36"/>
    <p:sldId id="636" r:id="rId37"/>
    <p:sldId id="637" r:id="rId38"/>
    <p:sldId id="618" r:id="rId39"/>
    <p:sldId id="619" r:id="rId40"/>
    <p:sldId id="641" r:id="rId41"/>
    <p:sldId id="642" r:id="rId42"/>
    <p:sldId id="643" r:id="rId43"/>
    <p:sldId id="644" r:id="rId44"/>
    <p:sldId id="645" r:id="rId45"/>
    <p:sldId id="646" r:id="rId46"/>
    <p:sldId id="627" r:id="rId47"/>
    <p:sldId id="630" r:id="rId48"/>
    <p:sldId id="629" r:id="rId49"/>
    <p:sldId id="631" r:id="rId50"/>
    <p:sldId id="632" r:id="rId51"/>
    <p:sldId id="633" r:id="rId52"/>
    <p:sldId id="634" r:id="rId53"/>
    <p:sldId id="635" r:id="rId54"/>
    <p:sldId id="647" r:id="rId55"/>
    <p:sldId id="648" r:id="rId56"/>
    <p:sldId id="649" r:id="rId57"/>
    <p:sldId id="595" r:id="rId58"/>
  </p:sldIdLst>
  <p:sldSz cx="9144000" cy="5143500" type="screen16x9"/>
  <p:notesSz cx="6954838" cy="119840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8" pos="2880">
          <p15:clr>
            <a:srgbClr val="A4A3A4"/>
          </p15:clr>
        </p15:guide>
        <p15:guide id="9" orient="horz" pos="1620">
          <p15:clr>
            <a:srgbClr val="A4A3A4"/>
          </p15:clr>
        </p15:guide>
      </p15:sldGuideLst>
    </p:ext>
    <p:ext uri="{2D200454-40CA-4A62-9FC3-DE9A4176ACB9}">
      <p15:notesGuideLst xmlns:p15="http://schemas.microsoft.com/office/powerpoint/2012/main">
        <p15:guide id="1" orient="horz" pos="3775">
          <p15:clr>
            <a:srgbClr val="A4A3A4"/>
          </p15:clr>
        </p15:guide>
        <p15:guide id="2" pos="2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70808E"/>
    <a:srgbClr val="123C63"/>
    <a:srgbClr val="E5CC1D"/>
    <a:srgbClr val="AE6C29"/>
    <a:srgbClr val="A2B960"/>
    <a:srgbClr val="006790"/>
    <a:srgbClr val="F68C20"/>
    <a:srgbClr val="D7107F"/>
    <a:srgbClr val="A43B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12" autoAdjust="0"/>
    <p:restoredTop sz="97289" autoAdjust="0"/>
  </p:normalViewPr>
  <p:slideViewPr>
    <p:cSldViewPr snapToGrid="0" snapToObjects="1">
      <p:cViewPr varScale="1">
        <p:scale>
          <a:sx n="118" d="100"/>
          <a:sy n="118" d="100"/>
        </p:scale>
        <p:origin x="773" y="82"/>
      </p:cViewPr>
      <p:guideLst>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snapToGrid="0" snapToObjects="1">
      <p:cViewPr varScale="1">
        <p:scale>
          <a:sx n="71" d="100"/>
          <a:sy n="71" d="100"/>
        </p:scale>
        <p:origin x="2490" y="66"/>
      </p:cViewPr>
      <p:guideLst>
        <p:guide orient="horz" pos="3775"/>
        <p:guide pos="219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14291" cy="598382"/>
          </a:xfrm>
          <a:prstGeom prst="rect">
            <a:avLst/>
          </a:prstGeom>
        </p:spPr>
        <p:txBody>
          <a:bodyPr vert="horz" lIns="91029" tIns="45514" rIns="91029" bIns="45514" rtlCol="0"/>
          <a:lstStyle>
            <a:lvl1pPr algn="l">
              <a:defRPr sz="1200"/>
            </a:lvl1pPr>
          </a:lstStyle>
          <a:p>
            <a:endParaRPr lang="en-US" dirty="0"/>
          </a:p>
        </p:txBody>
      </p:sp>
      <p:sp>
        <p:nvSpPr>
          <p:cNvPr id="3" name="Date Placeholder 2"/>
          <p:cNvSpPr>
            <a:spLocks noGrp="1"/>
          </p:cNvSpPr>
          <p:nvPr>
            <p:ph type="dt" sz="quarter" idx="1"/>
          </p:nvPr>
        </p:nvSpPr>
        <p:spPr>
          <a:xfrm>
            <a:off x="3938969" y="0"/>
            <a:ext cx="3014291" cy="598382"/>
          </a:xfrm>
          <a:prstGeom prst="rect">
            <a:avLst/>
          </a:prstGeom>
        </p:spPr>
        <p:txBody>
          <a:bodyPr vert="horz" lIns="91029" tIns="45514" rIns="91029" bIns="45514" rtlCol="0"/>
          <a:lstStyle>
            <a:lvl1pPr algn="r">
              <a:defRPr sz="1200"/>
            </a:lvl1pPr>
          </a:lstStyle>
          <a:p>
            <a:fld id="{7B6A12C6-64DF-430F-A4DC-0FC62ED5BE2B}" type="datetime1">
              <a:rPr lang="en-US" smtClean="0"/>
              <a:t>6/12/2015</a:t>
            </a:fld>
            <a:endParaRPr lang="en-US" dirty="0"/>
          </a:p>
        </p:txBody>
      </p:sp>
      <p:sp>
        <p:nvSpPr>
          <p:cNvPr id="4" name="Footer Placeholder 3"/>
          <p:cNvSpPr>
            <a:spLocks noGrp="1"/>
          </p:cNvSpPr>
          <p:nvPr>
            <p:ph type="ftr" sz="quarter" idx="2"/>
          </p:nvPr>
        </p:nvSpPr>
        <p:spPr>
          <a:xfrm>
            <a:off x="1" y="11383607"/>
            <a:ext cx="3014291" cy="598382"/>
          </a:xfrm>
          <a:prstGeom prst="rect">
            <a:avLst/>
          </a:prstGeom>
        </p:spPr>
        <p:txBody>
          <a:bodyPr vert="horz" lIns="91029" tIns="45514" rIns="91029" bIns="455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8969" y="11383607"/>
            <a:ext cx="3014291" cy="598382"/>
          </a:xfrm>
          <a:prstGeom prst="rect">
            <a:avLst/>
          </a:prstGeom>
        </p:spPr>
        <p:txBody>
          <a:bodyPr vert="horz" lIns="91029" tIns="45514" rIns="91029" bIns="45514" rtlCol="0" anchor="b"/>
          <a:lstStyle>
            <a:lvl1pPr algn="r">
              <a:defRPr sz="1200"/>
            </a:lvl1pPr>
          </a:lstStyle>
          <a:p>
            <a:fld id="{5C665FA2-C151-4662-A2E4-7CE245007D67}" type="slidenum">
              <a:rPr lang="en-US" smtClean="0"/>
              <a:t>‹#›</a:t>
            </a:fld>
            <a:endParaRPr lang="en-US" dirty="0"/>
          </a:p>
        </p:txBody>
      </p:sp>
    </p:spTree>
    <p:extLst>
      <p:ext uri="{BB962C8B-B14F-4D97-AF65-F5344CB8AC3E}">
        <p14:creationId xmlns:p14="http://schemas.microsoft.com/office/powerpoint/2010/main" val="25798454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13763" cy="599202"/>
          </a:xfrm>
          <a:prstGeom prst="rect">
            <a:avLst/>
          </a:prstGeom>
        </p:spPr>
        <p:txBody>
          <a:bodyPr vert="horz" lIns="92540" tIns="46270" rIns="92540" bIns="46270" rtlCol="0"/>
          <a:lstStyle>
            <a:lvl1pPr algn="l">
              <a:defRPr sz="1200"/>
            </a:lvl1pPr>
          </a:lstStyle>
          <a:p>
            <a:endParaRPr lang="en-US" dirty="0"/>
          </a:p>
        </p:txBody>
      </p:sp>
      <p:sp>
        <p:nvSpPr>
          <p:cNvPr id="3" name="Date Placeholder 2"/>
          <p:cNvSpPr>
            <a:spLocks noGrp="1"/>
          </p:cNvSpPr>
          <p:nvPr>
            <p:ph type="dt" idx="1"/>
          </p:nvPr>
        </p:nvSpPr>
        <p:spPr>
          <a:xfrm>
            <a:off x="3939467" y="0"/>
            <a:ext cx="3013763" cy="599202"/>
          </a:xfrm>
          <a:prstGeom prst="rect">
            <a:avLst/>
          </a:prstGeom>
        </p:spPr>
        <p:txBody>
          <a:bodyPr vert="horz" lIns="92540" tIns="46270" rIns="92540" bIns="46270" rtlCol="0"/>
          <a:lstStyle>
            <a:lvl1pPr algn="r">
              <a:defRPr sz="1200"/>
            </a:lvl1pPr>
          </a:lstStyle>
          <a:p>
            <a:fld id="{8209028B-9E3C-481D-8F79-63DDE9F2EC79}" type="datetime1">
              <a:rPr lang="en-US" smtClean="0"/>
              <a:t>6/12/2015</a:t>
            </a:fld>
            <a:endParaRPr lang="en-US" dirty="0"/>
          </a:p>
        </p:txBody>
      </p:sp>
      <p:sp>
        <p:nvSpPr>
          <p:cNvPr id="4" name="Slide Image Placeholder 3"/>
          <p:cNvSpPr>
            <a:spLocks noGrp="1" noRot="1" noChangeAspect="1"/>
          </p:cNvSpPr>
          <p:nvPr>
            <p:ph type="sldImg" idx="2"/>
          </p:nvPr>
        </p:nvSpPr>
        <p:spPr>
          <a:xfrm>
            <a:off x="-515938" y="900113"/>
            <a:ext cx="7986713" cy="4494212"/>
          </a:xfrm>
          <a:prstGeom prst="rect">
            <a:avLst/>
          </a:prstGeom>
          <a:noFill/>
          <a:ln w="12700">
            <a:solidFill>
              <a:prstClr val="black"/>
            </a:solidFill>
          </a:ln>
        </p:spPr>
        <p:txBody>
          <a:bodyPr vert="horz" lIns="92540" tIns="46270" rIns="92540" bIns="46270" rtlCol="0" anchor="ctr"/>
          <a:lstStyle/>
          <a:p>
            <a:endParaRPr lang="en-US" dirty="0"/>
          </a:p>
        </p:txBody>
      </p:sp>
      <p:sp>
        <p:nvSpPr>
          <p:cNvPr id="5" name="Notes Placeholder 4"/>
          <p:cNvSpPr>
            <a:spLocks noGrp="1"/>
          </p:cNvSpPr>
          <p:nvPr>
            <p:ph type="body" sz="quarter" idx="3"/>
          </p:nvPr>
        </p:nvSpPr>
        <p:spPr>
          <a:xfrm>
            <a:off x="695484" y="5692420"/>
            <a:ext cx="5563870" cy="5392817"/>
          </a:xfrm>
          <a:prstGeom prst="rect">
            <a:avLst/>
          </a:prstGeom>
        </p:spPr>
        <p:txBody>
          <a:bodyPr vert="horz" lIns="92540" tIns="46270" rIns="92540" bIns="4627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11382757"/>
            <a:ext cx="3013763" cy="599202"/>
          </a:xfrm>
          <a:prstGeom prst="rect">
            <a:avLst/>
          </a:prstGeom>
        </p:spPr>
        <p:txBody>
          <a:bodyPr vert="horz" lIns="92540" tIns="46270" rIns="92540" bIns="4627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7" y="11382757"/>
            <a:ext cx="3013763" cy="599202"/>
          </a:xfrm>
          <a:prstGeom prst="rect">
            <a:avLst/>
          </a:prstGeom>
        </p:spPr>
        <p:txBody>
          <a:bodyPr vert="horz" lIns="92540" tIns="46270" rIns="92540" bIns="46270" rtlCol="0" anchor="b"/>
          <a:lstStyle>
            <a:lvl1pPr algn="r">
              <a:defRPr sz="1200"/>
            </a:lvl1pPr>
          </a:lstStyle>
          <a:p>
            <a:fld id="{F55EC67E-402D-4FA6-937E-816E25842894}" type="slidenum">
              <a:rPr lang="en-US" smtClean="0"/>
              <a:t>‹#›</a:t>
            </a:fld>
            <a:endParaRPr lang="en-US" dirty="0"/>
          </a:p>
        </p:txBody>
      </p:sp>
    </p:spTree>
    <p:extLst>
      <p:ext uri="{BB962C8B-B14F-4D97-AF65-F5344CB8AC3E}">
        <p14:creationId xmlns:p14="http://schemas.microsoft.com/office/powerpoint/2010/main" val="267774110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FDF04893-4A42-4E29-99B1-14D925EB79C1}" type="datetime1">
              <a:rPr lang="en-US" smtClean="0">
                <a:solidFill>
                  <a:prstClr val="black"/>
                </a:solidFill>
              </a:rPr>
              <a:pPr/>
              <a:t>6/12/2015</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0268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dirty="0">
              <a:solidFill>
                <a:prstClr val="black"/>
              </a:solidFill>
            </a:endParaRPr>
          </a:p>
        </p:txBody>
      </p:sp>
      <p:sp>
        <p:nvSpPr>
          <p:cNvPr id="5" name="Slide Number Placeholder 4"/>
          <p:cNvSpPr>
            <a:spLocks noGrp="1"/>
          </p:cNvSpPr>
          <p:nvPr>
            <p:ph type="sldNum" sz="quarter" idx="11"/>
          </p:nvPr>
        </p:nvSpPr>
        <p:spPr/>
        <p:txBody>
          <a:bodyPr/>
          <a:lstStyle/>
          <a:p>
            <a:fld id="{5E3B4CE9-60A1-4E14-8989-7EBAA22F6342}"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12949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Quote Sample</a:t>
            </a:r>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209028B-9E3C-481D-8F79-63DDE9F2EC79}" type="datetime1">
              <a:rPr lang="en-US" smtClean="0">
                <a:solidFill>
                  <a:prstClr val="black"/>
                </a:solidFill>
              </a:rPr>
              <a:pPr/>
              <a:t>6/12/2015</a:t>
            </a:fld>
            <a:endParaRPr lang="en-US" dirty="0">
              <a:solidFill>
                <a:prstClr val="black"/>
              </a:solidFill>
            </a:endParaRPr>
          </a:p>
        </p:txBody>
      </p:sp>
      <p:sp>
        <p:nvSpPr>
          <p:cNvPr id="6" name="Footer Placeholder 5"/>
          <p:cNvSpPr>
            <a:spLocks noGrp="1"/>
          </p:cNvSpPr>
          <p:nvPr>
            <p:ph type="ftr" sz="quarter" idx="12"/>
          </p:nvPr>
        </p:nvSpPr>
        <p:spPr/>
        <p:txBody>
          <a:bodyPr/>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07871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a:t>
            </a:r>
            <a:r>
              <a:rPr lang="en-US" baseline="0" dirty="0" smtClean="0"/>
              <a:t> discussion about how out of the box is changing – even by Microsoft. It’s encouraging / recommending more customizations but doing so in a less harmful way. (Client side development) As users become savvy, you are going to see them building more of these hybrid solutions that leverage SharePoint web parts + client side development.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11</a:t>
            </a:fld>
            <a:endParaRPr lang="en-US" dirty="0"/>
          </a:p>
        </p:txBody>
      </p:sp>
    </p:spTree>
    <p:extLst>
      <p:ext uri="{BB962C8B-B14F-4D97-AF65-F5344CB8AC3E}">
        <p14:creationId xmlns:p14="http://schemas.microsoft.com/office/powerpoint/2010/main" val="152117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13</a:t>
            </a:fld>
            <a:endParaRPr lang="en-US" dirty="0"/>
          </a:p>
        </p:txBody>
      </p:sp>
    </p:spTree>
    <p:extLst>
      <p:ext uri="{BB962C8B-B14F-4D97-AF65-F5344CB8AC3E}">
        <p14:creationId xmlns:p14="http://schemas.microsoft.com/office/powerpoint/2010/main" val="3924197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24</a:t>
            </a:fld>
            <a:endParaRPr lang="en-US" dirty="0"/>
          </a:p>
        </p:txBody>
      </p:sp>
    </p:spTree>
    <p:extLst>
      <p:ext uri="{BB962C8B-B14F-4D97-AF65-F5344CB8AC3E}">
        <p14:creationId xmlns:p14="http://schemas.microsoft.com/office/powerpoint/2010/main" val="168853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a:t>
            </a:r>
            <a:r>
              <a:rPr lang="en-US" baseline="0" dirty="0" smtClean="0"/>
              <a:t> – 2010 style workflows you can copy (access via All Files in SPD)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29</a:t>
            </a:fld>
            <a:endParaRPr lang="en-US" dirty="0"/>
          </a:p>
        </p:txBody>
      </p:sp>
    </p:spTree>
    <p:extLst>
      <p:ext uri="{BB962C8B-B14F-4D97-AF65-F5344CB8AC3E}">
        <p14:creationId xmlns:p14="http://schemas.microsoft.com/office/powerpoint/2010/main" val="3895806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 will</a:t>
            </a:r>
            <a:r>
              <a:rPr lang="en-US" baseline="0" dirty="0" smtClean="0"/>
              <a:t> automatically assign your items ID numbers. You can always do some sort of a concatenation with the Item ID plus whatever naming scheme you have. This example is Slalom-ID (Item ID number)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34</a:t>
            </a:fld>
            <a:endParaRPr lang="en-US" dirty="0"/>
          </a:p>
        </p:txBody>
      </p:sp>
    </p:spTree>
    <p:extLst>
      <p:ext uri="{BB962C8B-B14F-4D97-AF65-F5344CB8AC3E}">
        <p14:creationId xmlns:p14="http://schemas.microsoft.com/office/powerpoint/2010/main" val="198268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through the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6/12/2015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35</a:t>
            </a:fld>
            <a:endParaRPr lang="en-US" dirty="0"/>
          </a:p>
        </p:txBody>
      </p:sp>
    </p:spTree>
    <p:extLst>
      <p:ext uri="{BB962C8B-B14F-4D97-AF65-F5344CB8AC3E}">
        <p14:creationId xmlns:p14="http://schemas.microsoft.com/office/powerpoint/2010/main" val="2388875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5_Presentation Cov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bwMode="black">
          <a:xfrm>
            <a:off x="463660" y="2229408"/>
            <a:ext cx="8183720" cy="889474"/>
          </a:xfrm>
          <a:noFill/>
        </p:spPr>
        <p:txBody>
          <a:bodyPr wrap="square" lIns="0" tIns="0" bIns="0" anchor="b" anchorCtr="0">
            <a:spAutoFit/>
          </a:bodyPr>
          <a:lstStyle>
            <a:lvl1pPr algn="l" defTabSz="914400" rtl="0" eaLnBrk="1" latinLnBrk="0" hangingPunct="1">
              <a:lnSpc>
                <a:spcPct val="85000"/>
              </a:lnSpc>
              <a:spcBef>
                <a:spcPct val="0"/>
              </a:spcBef>
              <a:buNone/>
              <a:defRPr lang="en-US" sz="3400" b="1" kern="1200" spc="-50"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smtClean="0"/>
              <a:t>Click to edit </a:t>
            </a:r>
            <a:br>
              <a:rPr lang="en-US" dirty="0" smtClean="0"/>
            </a:br>
            <a:r>
              <a:rPr lang="en-US" dirty="0" smtClean="0"/>
              <a:t>master title style</a:t>
            </a:r>
            <a:endParaRPr lang="en-US" dirty="0"/>
          </a:p>
        </p:txBody>
      </p:sp>
      <p:sp>
        <p:nvSpPr>
          <p:cNvPr id="11" name="Subtitle 2"/>
          <p:cNvSpPr>
            <a:spLocks noGrp="1"/>
          </p:cNvSpPr>
          <p:nvPr>
            <p:ph type="subTitle" idx="1" hasCustomPrompt="1"/>
          </p:nvPr>
        </p:nvSpPr>
        <p:spPr>
          <a:xfrm>
            <a:off x="481565" y="3240929"/>
            <a:ext cx="5655737" cy="261610"/>
          </a:xfrm>
          <a:prstGeom prst="rect">
            <a:avLst/>
          </a:prstGeom>
        </p:spPr>
        <p:txBody>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3"/>
          <p:cNvSpPr>
            <a:spLocks noGrp="1"/>
          </p:cNvSpPr>
          <p:nvPr>
            <p:ph type="body" sz="quarter" idx="10"/>
          </p:nvPr>
        </p:nvSpPr>
        <p:spPr>
          <a:xfrm>
            <a:off x="481565" y="3456973"/>
            <a:ext cx="5652808" cy="230832"/>
          </a:xfrm>
        </p:spPr>
        <p:txBody>
          <a:bodyPr vert="horz" wrap="square" lIns="0" tIns="45720" rIns="0" bIns="45720" rtlCol="0">
            <a:spAutoFit/>
          </a:bodyPr>
          <a:lstStyle>
            <a:lvl1pPr marL="173038" indent="-173038">
              <a:buNone/>
              <a:defRPr lang="en-US" sz="900" b="0" i="1" kern="1200" spc="80"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5140" y="4700244"/>
            <a:ext cx="804579" cy="209688"/>
          </a:xfrm>
          <a:prstGeom prst="rect">
            <a:avLst/>
          </a:prstGeom>
        </p:spPr>
      </p:pic>
    </p:spTree>
    <p:extLst>
      <p:ext uri="{BB962C8B-B14F-4D97-AF65-F5344CB8AC3E}">
        <p14:creationId xmlns:p14="http://schemas.microsoft.com/office/powerpoint/2010/main" val="29343091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rand">
    <p:bg>
      <p:bgPr>
        <a:solidFill>
          <a:srgbClr val="0072C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361950" y="1979113"/>
            <a:ext cx="8420100" cy="3076705"/>
            <a:chOff x="298015" y="1979113"/>
            <a:chExt cx="8420100" cy="3076705"/>
          </a:xfrm>
        </p:grpSpPr>
        <p:grpSp>
          <p:nvGrpSpPr>
            <p:cNvPr id="8" name="Group 7"/>
            <p:cNvGrpSpPr/>
            <p:nvPr userDrawn="1"/>
          </p:nvGrpSpPr>
          <p:grpSpPr>
            <a:xfrm>
              <a:off x="298015" y="4340425"/>
              <a:ext cx="8420100" cy="715393"/>
              <a:chOff x="298015" y="4340425"/>
              <a:chExt cx="8420100" cy="715393"/>
            </a:xfrm>
          </p:grpSpPr>
          <p:sp>
            <p:nvSpPr>
              <p:cNvPr id="10" name="Text Box 3"/>
              <p:cNvSpPr txBox="1">
                <a:spLocks noChangeArrowheads="1"/>
              </p:cNvSpPr>
              <p:nvPr userDrawn="1"/>
            </p:nvSpPr>
            <p:spPr bwMode="blackWhite">
              <a:xfrm>
                <a:off x="298015" y="4640327"/>
                <a:ext cx="8420100" cy="415491"/>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99" eaLnBrk="0" hangingPunct="0">
                  <a:defRPr/>
                </a:pPr>
                <a: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t>© 2015 Slalom, LLC. All rights reserved. The information herein is for informational purposes only and represents the current view of Slalom, LLC. as of the date of this presentation.</a:t>
                </a:r>
                <a:b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br>
                <a: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t>SLALOM MAKES NO WARRANTIES, EXPRESS, IMPLIED, OR STATUTORY, AS TO THE INFORMATION IN THIS PRESENTATION.</a:t>
                </a:r>
                <a:endParaRPr lang="en-US" sz="600" dirty="0">
                  <a:gradFill>
                    <a:gsLst>
                      <a:gs pos="5417">
                        <a:schemeClr val="bg1"/>
                      </a:gs>
                      <a:gs pos="13333">
                        <a:schemeClr val="bg1"/>
                      </a:gs>
                    </a:gsLst>
                    <a:lin ang="5400000" scaled="0"/>
                  </a:gradFill>
                  <a:latin typeface="Arial" panose="020B0604020202020204" pitchFamily="34" charset="0"/>
                  <a:cs typeface="Arial" panose="020B0604020202020204" pitchFamily="34" charset="0"/>
                </a:endParaRPr>
              </a:p>
            </p:txBody>
          </p:sp>
          <p:sp>
            <p:nvSpPr>
              <p:cNvPr id="12" name="TextBox 11"/>
              <p:cNvSpPr txBox="1"/>
              <p:nvPr userDrawn="1"/>
            </p:nvSpPr>
            <p:spPr>
              <a:xfrm>
                <a:off x="3555758" y="4340425"/>
                <a:ext cx="1904614" cy="338554"/>
              </a:xfrm>
              <a:prstGeom prst="rect">
                <a:avLst/>
              </a:prstGeom>
              <a:noFill/>
            </p:spPr>
            <p:txBody>
              <a:bodyPr wrap="square" lIns="45720" tIns="0" rIns="0" bIns="91440">
                <a:spAutoFit/>
              </a:bodyPr>
              <a:lstStyle/>
              <a:p>
                <a:pPr algn="ctr" defTabSz="914363">
                  <a:defRPr/>
                </a:pPr>
                <a:r>
                  <a:rPr lang="en-US" sz="1600" b="1" spc="150" dirty="0">
                    <a:gradFill>
                      <a:gsLst>
                        <a:gs pos="78058">
                          <a:schemeClr val="bg1"/>
                        </a:gs>
                        <a:gs pos="73333">
                          <a:schemeClr val="bg1"/>
                        </a:gs>
                      </a:gsLst>
                      <a:lin ang="5400000" scaled="0"/>
                    </a:gradFill>
                  </a:rPr>
                  <a:t>slalom.com</a:t>
                </a:r>
              </a:p>
            </p:txBody>
          </p:sp>
        </p:gr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0997" y="1979113"/>
              <a:ext cx="3374136" cy="879360"/>
            </a:xfrm>
            <a:prstGeom prst="rect">
              <a:avLst/>
            </a:prstGeom>
            <a:noFill/>
            <a:ln>
              <a:noFill/>
            </a:ln>
          </p:spPr>
        </p:pic>
      </p:grpSp>
    </p:spTree>
    <p:extLst>
      <p:ext uri="{BB962C8B-B14F-4D97-AF65-F5344CB8AC3E}">
        <p14:creationId xmlns:p14="http://schemas.microsoft.com/office/powerpoint/2010/main" val="99554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ran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685278" y="1972270"/>
            <a:ext cx="7773444" cy="3083548"/>
            <a:chOff x="1278928" y="1972270"/>
            <a:chExt cx="7773444" cy="3083548"/>
          </a:xfrm>
        </p:grpSpPr>
        <p:sp>
          <p:nvSpPr>
            <p:cNvPr id="5" name="Text Box 3"/>
            <p:cNvSpPr txBox="1">
              <a:spLocks noChangeArrowheads="1"/>
            </p:cNvSpPr>
            <p:nvPr userDrawn="1"/>
          </p:nvSpPr>
          <p:spPr bwMode="blackWhite">
            <a:xfrm>
              <a:off x="1278928" y="4640327"/>
              <a:ext cx="7773444" cy="415491"/>
            </a:xfrm>
            <a:prstGeom prst="rect">
              <a:avLst/>
            </a:prstGeom>
            <a:noFill/>
            <a:ln w="12700">
              <a:noFill/>
              <a:miter lim="800000"/>
              <a:headEnd type="none" w="sm" len="sm"/>
              <a:tailEnd type="none" w="sm" len="sm"/>
            </a:ln>
            <a:effectLst/>
          </p:spPr>
          <p:txBody>
            <a:bodyPr wrap="square" lIns="91425" tIns="45713" rIns="0" bIns="182880" anchor="b" anchorCtr="0">
              <a:spAutoFit/>
            </a:bodyPr>
            <a:lstStyle/>
            <a:p>
              <a:pPr algn="ctr" defTabSz="914099" eaLnBrk="0" hangingPunct="0">
                <a:defRPr/>
              </a:pPr>
              <a:r>
                <a:rPr lang="en-US" sz="600" dirty="0" smtClean="0">
                  <a:gradFill>
                    <a:gsLst>
                      <a:gs pos="0">
                        <a:schemeClr val="accent2"/>
                      </a:gs>
                      <a:gs pos="100000">
                        <a:schemeClr val="accent2"/>
                      </a:gs>
                    </a:gsLst>
                    <a:lin ang="5400000" scaled="1"/>
                  </a:gradFill>
                  <a:latin typeface="Arial" panose="020B0604020202020204" pitchFamily="34" charset="0"/>
                  <a:cs typeface="Arial" panose="020B0604020202020204" pitchFamily="34" charset="0"/>
                </a:rPr>
                <a:t>© 2015 Slalom, LLC. All rights reserved. The information herein is for informational purposes only and represents the current view of Slalom, LLC. as of the date of this presentation.</a:t>
              </a:r>
              <a:br>
                <a:rPr lang="en-US" sz="600" dirty="0" smtClean="0">
                  <a:gradFill>
                    <a:gsLst>
                      <a:gs pos="0">
                        <a:schemeClr val="accent2"/>
                      </a:gs>
                      <a:gs pos="100000">
                        <a:schemeClr val="accent2"/>
                      </a:gs>
                    </a:gsLst>
                    <a:lin ang="5400000" scaled="1"/>
                  </a:gradFill>
                  <a:latin typeface="Arial" panose="020B0604020202020204" pitchFamily="34" charset="0"/>
                  <a:cs typeface="Arial" panose="020B0604020202020204" pitchFamily="34" charset="0"/>
                </a:rPr>
              </a:br>
              <a:r>
                <a:rPr lang="en-US" sz="600" dirty="0" smtClean="0">
                  <a:gradFill>
                    <a:gsLst>
                      <a:gs pos="0">
                        <a:schemeClr val="accent2"/>
                      </a:gs>
                      <a:gs pos="100000">
                        <a:schemeClr val="accent2"/>
                      </a:gs>
                    </a:gsLst>
                    <a:lin ang="5400000" scaled="1"/>
                  </a:gradFill>
                  <a:latin typeface="Arial" panose="020B0604020202020204" pitchFamily="34" charset="0"/>
                  <a:cs typeface="Arial" panose="020B0604020202020204" pitchFamily="34" charset="0"/>
                </a:rPr>
                <a:t>SLALOM MAKES NO WARRANTIES, EXPRESS, IMPLIED, OR STATUTORY, AS TO THE INFORMATION IN THIS PRESENTATION.</a:t>
              </a:r>
              <a:endParaRPr lang="en-US" sz="600" dirty="0">
                <a:gradFill>
                  <a:gsLst>
                    <a:gs pos="0">
                      <a:schemeClr val="accent2"/>
                    </a:gs>
                    <a:gs pos="100000">
                      <a:schemeClr val="accent2"/>
                    </a:gs>
                  </a:gsLst>
                  <a:lin ang="5400000" scaled="1"/>
                </a:gradFill>
                <a:latin typeface="Arial" panose="020B0604020202020204" pitchFamily="34" charset="0"/>
                <a:cs typeface="Arial" panose="020B0604020202020204" pitchFamily="34" charset="0"/>
              </a:endParaRPr>
            </a:p>
          </p:txBody>
        </p:sp>
        <p:sp>
          <p:nvSpPr>
            <p:cNvPr id="7" name="TextBox 6"/>
            <p:cNvSpPr txBox="1"/>
            <p:nvPr userDrawn="1"/>
          </p:nvSpPr>
          <p:spPr>
            <a:xfrm>
              <a:off x="4286480" y="4240217"/>
              <a:ext cx="1758341" cy="338554"/>
            </a:xfrm>
            <a:prstGeom prst="rect">
              <a:avLst/>
            </a:prstGeom>
            <a:noFill/>
          </p:spPr>
          <p:txBody>
            <a:bodyPr wrap="square" lIns="45720" tIns="0" rIns="0" bIns="91440">
              <a:spAutoFit/>
            </a:bodyPr>
            <a:lstStyle/>
            <a:p>
              <a:pPr algn="ctr" defTabSz="914363">
                <a:defRPr/>
              </a:pPr>
              <a:r>
                <a:rPr lang="en-US" sz="1600" b="1" spc="150" dirty="0">
                  <a:gradFill>
                    <a:gsLst>
                      <a:gs pos="0">
                        <a:schemeClr val="accent2"/>
                      </a:gs>
                      <a:gs pos="100000">
                        <a:schemeClr val="accent2"/>
                      </a:gs>
                    </a:gsLst>
                    <a:lin ang="5400000" scaled="1"/>
                  </a:gradFill>
                </a:rPr>
                <a:t>slalom.com</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8582" y="1972270"/>
              <a:ext cx="3374136" cy="878439"/>
            </a:xfrm>
            <a:prstGeom prst="rect">
              <a:avLst/>
            </a:prstGeom>
            <a:noFill/>
            <a:ln>
              <a:noFill/>
            </a:ln>
          </p:spPr>
        </p:pic>
      </p:grpSp>
    </p:spTree>
    <p:extLst>
      <p:ext uri="{BB962C8B-B14F-4D97-AF65-F5344CB8AC3E}">
        <p14:creationId xmlns:p14="http://schemas.microsoft.com/office/powerpoint/2010/main" val="87276604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891883"/>
            <a:ext cx="8741880" cy="1293303"/>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450973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ation Cover">
    <p:bg bwMode="ltGray">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bwMode="black">
          <a:xfrm>
            <a:off x="365759" y="1240833"/>
            <a:ext cx="4746567" cy="984885"/>
          </a:xfrm>
          <a:noFill/>
        </p:spPr>
        <p:txBody>
          <a:bodyPr wrap="square" lIns="0" tIns="0" rIns="0" bIns="0" anchor="b" anchorCtr="0">
            <a:spAutoFit/>
          </a:bodyPr>
          <a:lstStyle>
            <a:lvl1pPr algn="l">
              <a:lnSpc>
                <a:spcPct val="100000"/>
              </a:lnSpc>
              <a:defRPr sz="3200" b="0" spc="-150" baseline="0">
                <a:gradFill>
                  <a:gsLst>
                    <a:gs pos="0">
                      <a:schemeClr val="bg1"/>
                    </a:gs>
                    <a:gs pos="74000">
                      <a:schemeClr val="bg1"/>
                    </a:gs>
                  </a:gsLst>
                  <a:lin ang="5400000" scaled="1"/>
                </a:gradFill>
                <a:latin typeface="Segoe UI Light" panose="020B0502040204020203" pitchFamily="34" charset="0"/>
                <a:cs typeface="Segoe UI Light" panose="020B0502040204020203" pitchFamily="34" charset="0"/>
              </a:defRPr>
            </a:lvl1pPr>
          </a:lstStyle>
          <a:p>
            <a:r>
              <a:rPr lang="en-US" dirty="0" smtClean="0"/>
              <a:t>Co-branded template for Slalom and Salesforce</a:t>
            </a:r>
            <a:endParaRPr lang="en-US" dirty="0"/>
          </a:p>
        </p:txBody>
      </p:sp>
      <p:sp>
        <p:nvSpPr>
          <p:cNvPr id="10" name="Subtitle 2"/>
          <p:cNvSpPr>
            <a:spLocks noGrp="1"/>
          </p:cNvSpPr>
          <p:nvPr>
            <p:ph type="subTitle" idx="1" hasCustomPrompt="1"/>
          </p:nvPr>
        </p:nvSpPr>
        <p:spPr>
          <a:xfrm>
            <a:off x="375754" y="2391987"/>
            <a:ext cx="4736572" cy="261610"/>
          </a:xfrm>
          <a:prstGeom prst="rect">
            <a:avLst/>
          </a:prstGeom>
        </p:spPr>
        <p:txBody>
          <a:bodyPr/>
          <a:lstStyle>
            <a:lvl1pPr marL="0" indent="0" algn="l" defTabSz="914400" rtl="0" eaLnBrk="1" latinLnBrk="0" hangingPunct="1">
              <a:lnSpc>
                <a:spcPct val="100000"/>
              </a:lnSpc>
              <a:spcBef>
                <a:spcPct val="0"/>
              </a:spcBef>
              <a:buNone/>
              <a:defRPr lang="en-US" sz="1100" b="0" kern="1200" spc="-30" baseline="0" dirty="0">
                <a:gradFill>
                  <a:gsLst>
                    <a:gs pos="64602">
                      <a:schemeClr val="bg1"/>
                    </a:gs>
                    <a:gs pos="34000">
                      <a:schemeClr val="bg1"/>
                    </a:gs>
                  </a:gsLst>
                  <a:lin ang="5400000" scaled="0"/>
                </a:gradFill>
                <a:latin typeface="Segoe UI Semibold" panose="020B0702040204020203" pitchFamily="34" charset="0"/>
                <a:ea typeface="+mj-ea"/>
                <a:cs typeface="Segoe UI Semibold" panose="020B07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091393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3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resentation Cover">
    <p:bg bwMode="lt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65759" y="1240833"/>
            <a:ext cx="4746567" cy="984885"/>
          </a:xfrm>
          <a:noFill/>
        </p:spPr>
        <p:txBody>
          <a:bodyPr wrap="square" lIns="0" tIns="0" rIns="0" bIns="0" anchor="b" anchorCtr="0">
            <a:spAutoFit/>
          </a:bodyPr>
          <a:lstStyle>
            <a:lvl1pPr algn="l">
              <a:lnSpc>
                <a:spcPct val="100000"/>
              </a:lnSpc>
              <a:defRPr sz="3200" b="0" spc="-150" baseline="0">
                <a:gradFill>
                  <a:gsLst>
                    <a:gs pos="0">
                      <a:schemeClr val="bg1"/>
                    </a:gs>
                    <a:gs pos="74000">
                      <a:schemeClr val="bg1"/>
                    </a:gs>
                  </a:gsLst>
                  <a:lin ang="5400000" scaled="1"/>
                </a:gradFill>
                <a:latin typeface="Segoe UI Light" panose="020B0502040204020203" pitchFamily="34" charset="0"/>
                <a:cs typeface="Segoe UI Light" panose="020B0502040204020203" pitchFamily="34" charset="0"/>
              </a:defRPr>
            </a:lvl1pPr>
          </a:lstStyle>
          <a:p>
            <a:r>
              <a:rPr lang="en-US" dirty="0" smtClean="0"/>
              <a:t>Co-branded template for Slalom and Salesforce</a:t>
            </a:r>
            <a:endParaRPr lang="en-US" dirty="0"/>
          </a:p>
        </p:txBody>
      </p:sp>
      <p:sp>
        <p:nvSpPr>
          <p:cNvPr id="10" name="Subtitle 2"/>
          <p:cNvSpPr>
            <a:spLocks noGrp="1"/>
          </p:cNvSpPr>
          <p:nvPr>
            <p:ph type="subTitle" idx="1" hasCustomPrompt="1"/>
          </p:nvPr>
        </p:nvSpPr>
        <p:spPr>
          <a:xfrm>
            <a:off x="375754" y="2391987"/>
            <a:ext cx="4736572" cy="261610"/>
          </a:xfrm>
          <a:prstGeom prst="rect">
            <a:avLst/>
          </a:prstGeom>
        </p:spPr>
        <p:txBody>
          <a:bodyPr/>
          <a:lstStyle>
            <a:lvl1pPr marL="0" indent="0" algn="l" defTabSz="914400" rtl="0" eaLnBrk="1" latinLnBrk="0" hangingPunct="1">
              <a:lnSpc>
                <a:spcPct val="100000"/>
              </a:lnSpc>
              <a:spcBef>
                <a:spcPct val="0"/>
              </a:spcBef>
              <a:buNone/>
              <a:defRPr lang="en-US" sz="1100" b="0" kern="1200" spc="-30" baseline="0" dirty="0">
                <a:gradFill>
                  <a:gsLst>
                    <a:gs pos="64602">
                      <a:schemeClr val="bg1"/>
                    </a:gs>
                    <a:gs pos="34000">
                      <a:schemeClr val="bg1"/>
                    </a:gs>
                  </a:gsLst>
                  <a:lin ang="5400000" scaled="0"/>
                </a:gradFill>
                <a:latin typeface="Segoe UI Semibold" panose="020B0702040204020203" pitchFamily="34" charset="0"/>
                <a:ea typeface="+mj-ea"/>
                <a:cs typeface="Segoe UI Semibold" panose="020B07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6253" r="2661" b="8915"/>
          <a:stretch/>
        </p:blipFill>
        <p:spPr>
          <a:xfrm>
            <a:off x="0" y="0"/>
            <a:ext cx="9144000" cy="51435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1595" y="4709482"/>
            <a:ext cx="804579" cy="209688"/>
          </a:xfrm>
          <a:prstGeom prst="rect">
            <a:avLst/>
          </a:prstGeom>
        </p:spPr>
      </p:pic>
    </p:spTree>
    <p:extLst>
      <p:ext uri="{BB962C8B-B14F-4D97-AF65-F5344CB8AC3E}">
        <p14:creationId xmlns:p14="http://schemas.microsoft.com/office/powerpoint/2010/main" val="1922074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guide id="3" pos="3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GENDA">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237" y="372534"/>
            <a:ext cx="7594763" cy="4272054"/>
          </a:xfrm>
          <a:prstGeom prst="rect">
            <a:avLst/>
          </a:prstGeom>
        </p:spPr>
      </p:pic>
      <p:sp>
        <p:nvSpPr>
          <p:cNvPr id="2" name="Date Placeholder 1"/>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3" name="Footer Placeholder 2"/>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4" name="Slide Number Placeholder 3"/>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Tree>
    <p:extLst>
      <p:ext uri="{BB962C8B-B14F-4D97-AF65-F5344CB8AC3E}">
        <p14:creationId xmlns:p14="http://schemas.microsoft.com/office/powerpoint/2010/main" val="288289743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opt a-1">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1111" y="409927"/>
            <a:ext cx="7732888" cy="4349749"/>
          </a:xfrm>
          <a:prstGeom prst="rect">
            <a:avLst/>
          </a:prstGeom>
        </p:spPr>
      </p:pic>
      <p:sp>
        <p:nvSpPr>
          <p:cNvPr id="22" name="Content Placeholder 21"/>
          <p:cNvSpPr>
            <a:spLocks noGrp="1"/>
          </p:cNvSpPr>
          <p:nvPr>
            <p:ph sz="quarter" idx="10" hasCustomPrompt="1"/>
          </p:nvPr>
        </p:nvSpPr>
        <p:spPr>
          <a:xfrm>
            <a:off x="390525" y="2962026"/>
            <a:ext cx="3822988" cy="261610"/>
          </a:xfrm>
        </p:spPr>
        <p:txBody>
          <a:bodyPr/>
          <a:lstStyle>
            <a:lvl1pPr marL="0" indent="0">
              <a:lnSpc>
                <a:spcPct val="100000"/>
              </a:lnSpc>
              <a:buNone/>
              <a:defRPr sz="1100" i="0" baseline="0">
                <a:gradFill>
                  <a:gsLst>
                    <a:gs pos="0">
                      <a:schemeClr val="tx1"/>
                    </a:gs>
                    <a:gs pos="9800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p:ph type="title"/>
          </p:nvPr>
        </p:nvSpPr>
        <p:spPr>
          <a:xfrm>
            <a:off x="378228" y="2066396"/>
            <a:ext cx="3835285" cy="895630"/>
          </a:xfrm>
        </p:spPr>
        <p:txBody>
          <a:bodyPr lIns="0" rIns="0" anchor="b" anchorCtr="0"/>
          <a:lstStyle/>
          <a:p>
            <a:r>
              <a:rPr lang="en-US" smtClean="0"/>
              <a:t>Click to edit Master title style</a:t>
            </a:r>
            <a:endParaRPr lang="en-US" dirty="0"/>
          </a:p>
        </p:txBody>
      </p:sp>
    </p:spTree>
    <p:extLst>
      <p:ext uri="{BB962C8B-B14F-4D97-AF65-F5344CB8AC3E}">
        <p14:creationId xmlns:p14="http://schemas.microsoft.com/office/powerpoint/2010/main" val="9342261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opt a-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24908" y="485421"/>
            <a:ext cx="7719092" cy="4341989"/>
          </a:xfrm>
          <a:prstGeom prst="rect">
            <a:avLst/>
          </a:prstGeom>
        </p:spPr>
      </p:pic>
      <p:sp>
        <p:nvSpPr>
          <p:cNvPr id="22" name="Content Placeholder 21"/>
          <p:cNvSpPr>
            <a:spLocks noGrp="1"/>
          </p:cNvSpPr>
          <p:nvPr>
            <p:ph sz="quarter" idx="10" hasCustomPrompt="1"/>
          </p:nvPr>
        </p:nvSpPr>
        <p:spPr>
          <a:xfrm>
            <a:off x="390525" y="2962026"/>
            <a:ext cx="3822988" cy="261610"/>
          </a:xfrm>
        </p:spPr>
        <p:txBody>
          <a:bodyPr/>
          <a:lstStyle>
            <a:lvl1pPr marL="0" indent="0">
              <a:lnSpc>
                <a:spcPct val="100000"/>
              </a:lnSpc>
              <a:buNone/>
              <a:defRPr sz="1100" i="0" baseline="0">
                <a:gradFill>
                  <a:gsLst>
                    <a:gs pos="0">
                      <a:schemeClr val="tx1"/>
                    </a:gs>
                    <a:gs pos="9800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p:ph type="title"/>
          </p:nvPr>
        </p:nvSpPr>
        <p:spPr>
          <a:xfrm>
            <a:off x="378228" y="2066396"/>
            <a:ext cx="3835285" cy="895630"/>
          </a:xfrm>
        </p:spPr>
        <p:txBody>
          <a:bodyPr lIns="0" rIns="0" anchor="b" anchorCtr="0"/>
          <a:lstStyle/>
          <a:p>
            <a:r>
              <a:rPr lang="en-US" smtClean="0"/>
              <a:t>Click to edit Master title style</a:t>
            </a:r>
            <a:endParaRPr lang="en-US" dirty="0"/>
          </a:p>
        </p:txBody>
      </p:sp>
    </p:spTree>
    <p:extLst>
      <p:ext uri="{BB962C8B-B14F-4D97-AF65-F5344CB8AC3E}">
        <p14:creationId xmlns:p14="http://schemas.microsoft.com/office/powerpoint/2010/main" val="5578011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opt a-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61066" y="635658"/>
            <a:ext cx="7382933" cy="4152900"/>
          </a:xfrm>
          <a:prstGeom prst="rect">
            <a:avLst/>
          </a:prstGeom>
        </p:spPr>
      </p:pic>
      <p:sp>
        <p:nvSpPr>
          <p:cNvPr id="22" name="Content Placeholder 21"/>
          <p:cNvSpPr>
            <a:spLocks noGrp="1"/>
          </p:cNvSpPr>
          <p:nvPr>
            <p:ph sz="quarter" idx="10" hasCustomPrompt="1"/>
          </p:nvPr>
        </p:nvSpPr>
        <p:spPr>
          <a:xfrm>
            <a:off x="390525" y="2962026"/>
            <a:ext cx="3822988" cy="261610"/>
          </a:xfrm>
        </p:spPr>
        <p:txBody>
          <a:bodyPr/>
          <a:lstStyle>
            <a:lvl1pPr marL="0" indent="0">
              <a:lnSpc>
                <a:spcPct val="100000"/>
              </a:lnSpc>
              <a:buNone/>
              <a:defRPr sz="1100" i="0" baseline="0">
                <a:gradFill>
                  <a:gsLst>
                    <a:gs pos="0">
                      <a:schemeClr val="tx1"/>
                    </a:gs>
                    <a:gs pos="9800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p:ph type="title"/>
          </p:nvPr>
        </p:nvSpPr>
        <p:spPr>
          <a:xfrm>
            <a:off x="378228" y="2066396"/>
            <a:ext cx="3835285" cy="895630"/>
          </a:xfrm>
        </p:spPr>
        <p:txBody>
          <a:bodyPr lIns="0" rIns="0" anchor="b" anchorCtr="0"/>
          <a:lstStyle/>
          <a:p>
            <a:r>
              <a:rPr lang="en-US" smtClean="0"/>
              <a:t>Click to edit Master title style</a:t>
            </a:r>
            <a:endParaRPr lang="en-US" dirty="0"/>
          </a:p>
        </p:txBody>
      </p:sp>
    </p:spTree>
    <p:extLst>
      <p:ext uri="{BB962C8B-B14F-4D97-AF65-F5344CB8AC3E}">
        <p14:creationId xmlns:p14="http://schemas.microsoft.com/office/powerpoint/2010/main" val="6551508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opt a-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62667" y="709083"/>
            <a:ext cx="7281332" cy="4095749"/>
          </a:xfrm>
          <a:prstGeom prst="rect">
            <a:avLst/>
          </a:prstGeom>
        </p:spPr>
      </p:pic>
      <p:sp>
        <p:nvSpPr>
          <p:cNvPr id="22" name="Content Placeholder 21"/>
          <p:cNvSpPr>
            <a:spLocks noGrp="1"/>
          </p:cNvSpPr>
          <p:nvPr>
            <p:ph sz="quarter" idx="10" hasCustomPrompt="1"/>
          </p:nvPr>
        </p:nvSpPr>
        <p:spPr>
          <a:xfrm>
            <a:off x="390525" y="2962026"/>
            <a:ext cx="3822988" cy="261610"/>
          </a:xfrm>
        </p:spPr>
        <p:txBody>
          <a:bodyPr/>
          <a:lstStyle>
            <a:lvl1pPr marL="0" indent="0">
              <a:lnSpc>
                <a:spcPct val="100000"/>
              </a:lnSpc>
              <a:buNone/>
              <a:defRPr sz="1100" i="0" baseline="0">
                <a:gradFill>
                  <a:gsLst>
                    <a:gs pos="0">
                      <a:schemeClr val="tx1"/>
                    </a:gs>
                    <a:gs pos="9800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p:ph type="title"/>
          </p:nvPr>
        </p:nvSpPr>
        <p:spPr>
          <a:xfrm>
            <a:off x="378228" y="2066396"/>
            <a:ext cx="3835285" cy="895630"/>
          </a:xfrm>
        </p:spPr>
        <p:txBody>
          <a:bodyPr lIns="0" rIns="0" anchor="b" anchorCtr="0"/>
          <a:lstStyle/>
          <a:p>
            <a:r>
              <a:rPr lang="en-US" smtClean="0"/>
              <a:t>Click to edit Master title style</a:t>
            </a:r>
            <a:endParaRPr lang="en-US" dirty="0"/>
          </a:p>
        </p:txBody>
      </p:sp>
    </p:spTree>
    <p:extLst>
      <p:ext uri="{BB962C8B-B14F-4D97-AF65-F5344CB8AC3E}">
        <p14:creationId xmlns:p14="http://schemas.microsoft.com/office/powerpoint/2010/main" val="24075051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8_Presentation Cov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black">
          <a:xfrm>
            <a:off x="470807" y="499376"/>
            <a:ext cx="8183720" cy="889474"/>
          </a:xfrm>
          <a:noFill/>
        </p:spPr>
        <p:txBody>
          <a:bodyPr wrap="square" lIns="0" tIns="0" bIns="0" anchor="b" anchorCtr="0">
            <a:spAutoFit/>
          </a:bodyPr>
          <a:lstStyle>
            <a:lvl1pPr algn="l" defTabSz="914400" rtl="0" eaLnBrk="1" latinLnBrk="0" hangingPunct="1">
              <a:lnSpc>
                <a:spcPct val="85000"/>
              </a:lnSpc>
              <a:spcBef>
                <a:spcPct val="0"/>
              </a:spcBef>
              <a:buNone/>
              <a:defRPr lang="en-US" sz="3400" b="1" kern="1200" spc="-50"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smtClean="0"/>
              <a:t>Click to edit </a:t>
            </a:r>
            <a:br>
              <a:rPr lang="en-US" dirty="0" smtClean="0"/>
            </a:br>
            <a:r>
              <a:rPr lang="en-US" dirty="0" smtClean="0"/>
              <a:t>master title style</a:t>
            </a:r>
            <a:endParaRPr lang="en-US" dirty="0"/>
          </a:p>
        </p:txBody>
      </p:sp>
      <p:sp>
        <p:nvSpPr>
          <p:cNvPr id="9" name="Subtitle 2"/>
          <p:cNvSpPr>
            <a:spLocks noGrp="1"/>
          </p:cNvSpPr>
          <p:nvPr>
            <p:ph type="subTitle" idx="1" hasCustomPrompt="1"/>
          </p:nvPr>
        </p:nvSpPr>
        <p:spPr>
          <a:xfrm>
            <a:off x="476186" y="1510897"/>
            <a:ext cx="5655737" cy="261610"/>
          </a:xfrm>
          <a:prstGeom prst="rect">
            <a:avLst/>
          </a:prstGeom>
        </p:spPr>
        <p:txBody>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 Placeholder 3"/>
          <p:cNvSpPr>
            <a:spLocks noGrp="1"/>
          </p:cNvSpPr>
          <p:nvPr>
            <p:ph type="body" sz="quarter" idx="10"/>
          </p:nvPr>
        </p:nvSpPr>
        <p:spPr>
          <a:xfrm>
            <a:off x="476186" y="1726941"/>
            <a:ext cx="5652808" cy="230832"/>
          </a:xfrm>
        </p:spPr>
        <p:txBody>
          <a:bodyPr vert="horz" wrap="square" lIns="0" tIns="45720" rIns="0" bIns="45720" rtlCol="0">
            <a:spAutoFit/>
          </a:bodyPr>
          <a:lstStyle>
            <a:lvl1pPr marL="173038" indent="-173038">
              <a:buNone/>
              <a:defRPr lang="en-US" sz="900" b="0" i="1" kern="1200" spc="80"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smtClean="0"/>
              <a:t>Click to edit Master text styles</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5140" y="4700244"/>
            <a:ext cx="804579" cy="209688"/>
          </a:xfrm>
          <a:prstGeom prst="rect">
            <a:avLst/>
          </a:prstGeom>
        </p:spPr>
      </p:pic>
    </p:spTree>
    <p:extLst>
      <p:ext uri="{BB962C8B-B14F-4D97-AF65-F5344CB8AC3E}">
        <p14:creationId xmlns:p14="http://schemas.microsoft.com/office/powerpoint/2010/main" val="31921970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opt a-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5254" y="496710"/>
            <a:ext cx="7618745" cy="4285544"/>
          </a:xfrm>
          <a:prstGeom prst="rect">
            <a:avLst/>
          </a:prstGeom>
        </p:spPr>
      </p:pic>
      <p:sp>
        <p:nvSpPr>
          <p:cNvPr id="22" name="Content Placeholder 21"/>
          <p:cNvSpPr>
            <a:spLocks noGrp="1"/>
          </p:cNvSpPr>
          <p:nvPr>
            <p:ph sz="quarter" idx="10" hasCustomPrompt="1"/>
          </p:nvPr>
        </p:nvSpPr>
        <p:spPr>
          <a:xfrm>
            <a:off x="390525" y="2962026"/>
            <a:ext cx="3822988" cy="261610"/>
          </a:xfrm>
        </p:spPr>
        <p:txBody>
          <a:bodyPr/>
          <a:lstStyle>
            <a:lvl1pPr marL="0" indent="0">
              <a:lnSpc>
                <a:spcPct val="100000"/>
              </a:lnSpc>
              <a:buNone/>
              <a:defRPr sz="1100" i="0" baseline="0">
                <a:gradFill>
                  <a:gsLst>
                    <a:gs pos="0">
                      <a:schemeClr val="tx1"/>
                    </a:gs>
                    <a:gs pos="9800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p:ph type="title"/>
          </p:nvPr>
        </p:nvSpPr>
        <p:spPr>
          <a:xfrm>
            <a:off x="378228" y="2066396"/>
            <a:ext cx="3835285" cy="895630"/>
          </a:xfrm>
        </p:spPr>
        <p:txBody>
          <a:bodyPr lIns="0" rIns="0" anchor="b" anchorCtr="0"/>
          <a:lstStyle/>
          <a:p>
            <a:r>
              <a:rPr lang="en-US" smtClean="0"/>
              <a:t>Click to edit Master title style</a:t>
            </a:r>
            <a:endParaRPr lang="en-US" dirty="0"/>
          </a:p>
        </p:txBody>
      </p:sp>
    </p:spTree>
    <p:extLst>
      <p:ext uri="{BB962C8B-B14F-4D97-AF65-F5344CB8AC3E}">
        <p14:creationId xmlns:p14="http://schemas.microsoft.com/office/powerpoint/2010/main" val="30723133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rgbClr val="F0F0F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2" name="Content Placeholder 21"/>
          <p:cNvSpPr>
            <a:spLocks noGrp="1"/>
          </p:cNvSpPr>
          <p:nvPr userDrawn="1">
            <p:ph sz="quarter" idx="10" hasCustomPrompt="1"/>
          </p:nvPr>
        </p:nvSpPr>
        <p:spPr>
          <a:xfrm>
            <a:off x="585216" y="3094143"/>
            <a:ext cx="7973568" cy="261610"/>
          </a:xfrm>
        </p:spPr>
        <p:txBody>
          <a:bodyPr/>
          <a:lstStyle>
            <a:lvl1pPr marL="0" indent="0" algn="ctr">
              <a:lnSpc>
                <a:spcPct val="100000"/>
              </a:lnSpc>
              <a:buNone/>
              <a:defRPr sz="1100" i="0" baseline="0">
                <a:gradFill>
                  <a:gsLst>
                    <a:gs pos="25000">
                      <a:schemeClr val="bg1">
                        <a:lumMod val="95000"/>
                      </a:schemeClr>
                    </a:gs>
                    <a:gs pos="54000">
                      <a:schemeClr val="bg1">
                        <a:lumMod val="95000"/>
                      </a:schemeClr>
                    </a:gs>
                  </a:gsLst>
                  <a:lin ang="5400000" scaled="0"/>
                </a:gradFill>
                <a:latin typeface="+mn-lt"/>
                <a:cs typeface="Segoe UI Semibold" panose="020B0702040204020203" pitchFamily="34" charset="0"/>
              </a:defRPr>
            </a:lvl1pPr>
          </a:lstStyle>
          <a:p>
            <a:pPr lvl="0"/>
            <a:r>
              <a:rPr lang="en-US" dirty="0" smtClean="0"/>
              <a:t>Click to edit master text style</a:t>
            </a:r>
            <a:endParaRPr lang="en-US" dirty="0"/>
          </a:p>
        </p:txBody>
      </p:sp>
      <p:sp>
        <p:nvSpPr>
          <p:cNvPr id="4" name="Title 3"/>
          <p:cNvSpPr>
            <a:spLocks noGrp="1"/>
          </p:cNvSpPr>
          <p:nvPr userDrawn="1">
            <p:ph type="title"/>
          </p:nvPr>
        </p:nvSpPr>
        <p:spPr>
          <a:xfrm>
            <a:off x="585216" y="2469428"/>
            <a:ext cx="7973568" cy="618631"/>
          </a:xfrm>
        </p:spPr>
        <p:txBody>
          <a:bodyPr lIns="91440" rIns="91440" anchor="b" anchorCtr="0"/>
          <a:lstStyle>
            <a:lvl1pPr algn="ctr">
              <a:defRPr sz="3600">
                <a:gradFill>
                  <a:gsLst>
                    <a:gs pos="15044">
                      <a:schemeClr val="bg1"/>
                    </a:gs>
                    <a:gs pos="38000">
                      <a:schemeClr val="bg1"/>
                    </a:gs>
                  </a:gsLst>
                  <a:lin ang="5400000" scaled="0"/>
                </a:gradFill>
                <a:latin typeface="Segoe UI Semibold" panose="020B0702040204020203" pitchFamily="34" charset="0"/>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8751793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5" name="Footer Placeholder 4"/>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6" name="Slide Number Placeholder 5"/>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
        <p:nvSpPr>
          <p:cNvPr id="12" name="Text Placeholder 11"/>
          <p:cNvSpPr>
            <a:spLocks noGrp="1"/>
          </p:cNvSpPr>
          <p:nvPr>
            <p:ph type="body" sz="quarter" idx="13"/>
          </p:nvPr>
        </p:nvSpPr>
        <p:spPr>
          <a:xfrm>
            <a:off x="390525" y="1067725"/>
            <a:ext cx="8357616" cy="12161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64326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5" name="Footer Placeholder 4"/>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6" name="Slide Number Placeholder 5"/>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22993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6" name="Footer Placeholder 5"/>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7" name="Slide Number Placeholder 6"/>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
        <p:nvSpPr>
          <p:cNvPr id="9" name="Text Placeholder 8"/>
          <p:cNvSpPr>
            <a:spLocks noGrp="1"/>
          </p:cNvSpPr>
          <p:nvPr>
            <p:ph type="body" sz="quarter" idx="13"/>
          </p:nvPr>
        </p:nvSpPr>
        <p:spPr>
          <a:xfrm>
            <a:off x="390525" y="1066800"/>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4626864" y="1066800"/>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404731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0525" y="1066800"/>
            <a:ext cx="4114800" cy="341632"/>
          </a:xfrm>
          <a:prstGeom prst="rect">
            <a:avLst/>
          </a:prstGeom>
        </p:spPr>
        <p:txBody>
          <a:bodyPr anchor="b">
            <a:spAutoFit/>
          </a:bodyPr>
          <a:lstStyle>
            <a:lvl1pPr marL="0" indent="0">
              <a:buNone/>
              <a:defRPr lang="en-US" sz="1800" b="0" kern="1200" dirty="0" smtClean="0">
                <a:solidFill>
                  <a:schemeClr val="tx1"/>
                </a:solidFill>
                <a:latin typeface="Segoe UI Semibold" panose="020B0702040204020203" pitchFamily="34" charset="0"/>
                <a:ea typeface="ＭＳ Ｐゴシック"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2813" rtl="0" eaLnBrk="1" fontAlgn="base" hangingPunct="1">
              <a:lnSpc>
                <a:spcPct val="90000"/>
              </a:lnSpc>
              <a:spcBef>
                <a:spcPts val="0"/>
              </a:spcBef>
              <a:spcAft>
                <a:spcPct val="0"/>
              </a:spcAft>
              <a:buClr>
                <a:schemeClr val="accent1"/>
              </a:buClr>
              <a:buSzPct val="90000"/>
              <a:buFont typeface="Wingdings" pitchFamily="2" charset="2"/>
              <a:buNone/>
            </a:pPr>
            <a:r>
              <a:rPr lang="en-US" smtClean="0"/>
              <a:t>Click to edit Master text styles</a:t>
            </a:r>
          </a:p>
        </p:txBody>
      </p:sp>
      <p:sp>
        <p:nvSpPr>
          <p:cNvPr id="5" name="Text Placeholder 4"/>
          <p:cNvSpPr>
            <a:spLocks noGrp="1"/>
          </p:cNvSpPr>
          <p:nvPr>
            <p:ph type="body" sz="quarter" idx="3"/>
          </p:nvPr>
        </p:nvSpPr>
        <p:spPr>
          <a:xfrm>
            <a:off x="4626864" y="1066800"/>
            <a:ext cx="4114800" cy="341632"/>
          </a:xfrm>
          <a:prstGeom prst="rect">
            <a:avLst/>
          </a:prstGeom>
        </p:spPr>
        <p:txBody>
          <a:bodyPr anchor="b">
            <a:spAutoFit/>
          </a:bodyPr>
          <a:lstStyle>
            <a:lvl1pPr marL="0" indent="0">
              <a:buNone/>
              <a:defRPr lang="en-US" sz="1800" b="0" kern="1200" dirty="0" smtClean="0">
                <a:solidFill>
                  <a:schemeClr val="tx1"/>
                </a:solidFill>
                <a:latin typeface="Segoe UI Semibold" panose="020B0702040204020203" pitchFamily="34" charset="0"/>
                <a:ea typeface="ＭＳ Ｐゴシック"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2813" rtl="0" eaLnBrk="1" fontAlgn="base" hangingPunct="1">
              <a:lnSpc>
                <a:spcPct val="90000"/>
              </a:lnSpc>
              <a:spcBef>
                <a:spcPts val="0"/>
              </a:spcBef>
              <a:spcAft>
                <a:spcPct val="0"/>
              </a:spcAft>
              <a:buClr>
                <a:schemeClr val="accent1"/>
              </a:buClr>
              <a:buSzPct val="90000"/>
              <a:buFont typeface="Wingdings" pitchFamily="2" charset="2"/>
              <a:buNone/>
            </a:pPr>
            <a:r>
              <a:rPr lang="en-US" smtClean="0"/>
              <a:t>Click to edit Master text styles</a:t>
            </a:r>
          </a:p>
        </p:txBody>
      </p:sp>
      <p:sp>
        <p:nvSpPr>
          <p:cNvPr id="7" name="Date Placeholder 6"/>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8" name="Footer Placeholder 7"/>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9" name="Slide Number Placeholder 8"/>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
        <p:nvSpPr>
          <p:cNvPr id="11" name="Text Placeholder 10"/>
          <p:cNvSpPr>
            <a:spLocks noGrp="1"/>
          </p:cNvSpPr>
          <p:nvPr>
            <p:ph type="body" sz="quarter" idx="13"/>
          </p:nvPr>
        </p:nvSpPr>
        <p:spPr>
          <a:xfrm>
            <a:off x="390525" y="1445713"/>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4626864" y="1445713"/>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752405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dirty="0">
              <a:gradFill>
                <a:gsLst>
                  <a:gs pos="0">
                    <a:srgbClr val="FFFFFF">
                      <a:lumMod val="65000"/>
                    </a:srgbClr>
                  </a:gs>
                  <a:gs pos="98000">
                    <a:srgbClr val="FFFFFF">
                      <a:lumMod val="65000"/>
                    </a:srgbClr>
                  </a:gs>
                </a:gsLst>
                <a:lin ang="5400000" scaled="0"/>
              </a:gradFill>
            </a:endParaRPr>
          </a:p>
        </p:txBody>
      </p:sp>
      <p:sp>
        <p:nvSpPr>
          <p:cNvPr id="3" name="Footer Placeholder 2"/>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4" name="Slide Number Placeholder 3"/>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smtClean="0">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Tree>
    <p:extLst>
      <p:ext uri="{BB962C8B-B14F-4D97-AF65-F5344CB8AC3E}">
        <p14:creationId xmlns:p14="http://schemas.microsoft.com/office/powerpoint/2010/main" val="364744574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rand">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381000" y="4556560"/>
            <a:ext cx="8382000" cy="415491"/>
          </a:xfrm>
          <a:prstGeom prst="rect">
            <a:avLst/>
          </a:prstGeom>
          <a:noFill/>
          <a:ln w="12700">
            <a:noFill/>
            <a:miter lim="800000"/>
            <a:headEnd type="none" w="sm" len="sm"/>
            <a:tailEnd type="none" w="sm" len="sm"/>
          </a:ln>
          <a:effectLst/>
        </p:spPr>
        <p:txBody>
          <a:bodyPr lIns="91425" tIns="45713" rIns="91425" bIns="182880" anchor="b" anchorCtr="0">
            <a:spAutoFit/>
          </a:bodyPr>
          <a:lstStyle/>
          <a:p>
            <a:pPr algn="ctr" defTabSz="914099" eaLnBrk="0" hangingPunct="0">
              <a:defRPr/>
            </a:pPr>
            <a:r>
              <a:rPr lang="en-US" sz="600" dirty="0" smtClean="0">
                <a:solidFill>
                  <a:srgbClr val="525252"/>
                </a:solidFill>
                <a:latin typeface="Arial"/>
                <a:cs typeface="Arial" charset="0"/>
              </a:rPr>
              <a:t>© 2015 Slalom, LLC. All rights reserved. The information herein is for informational purposes only and represents the current view of Slalom, LLC. as of the date of this presentation.</a:t>
            </a:r>
            <a:br>
              <a:rPr lang="en-US" sz="600" dirty="0" smtClean="0">
                <a:solidFill>
                  <a:srgbClr val="525252"/>
                </a:solidFill>
                <a:latin typeface="Arial"/>
                <a:cs typeface="Arial" charset="0"/>
              </a:rPr>
            </a:br>
            <a:r>
              <a:rPr lang="en-US" sz="600" dirty="0" smtClean="0">
                <a:solidFill>
                  <a:srgbClr val="525252"/>
                </a:solidFill>
                <a:latin typeface="Arial"/>
                <a:cs typeface="Arial" charset="0"/>
              </a:rPr>
              <a:t>SLALOM MAKES NO WARRANTIES, EXPRESS, IMPLIED, OR STATUTORY, AS TO THE INFORMATION IN THIS PRESENTATION.</a:t>
            </a:r>
            <a:endParaRPr lang="en-US" sz="600" dirty="0">
              <a:solidFill>
                <a:srgbClr val="525252"/>
              </a:solidFill>
              <a:latin typeface="Arial"/>
              <a:cs typeface="Arial" charset="0"/>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4700" y="2214662"/>
            <a:ext cx="2514600" cy="654663"/>
          </a:xfrm>
          <a:prstGeom prst="rect">
            <a:avLst/>
          </a:prstGeom>
          <a:noFill/>
          <a:ln>
            <a:noFill/>
          </a:ln>
        </p:spPr>
      </p:pic>
    </p:spTree>
    <p:extLst>
      <p:ext uri="{BB962C8B-B14F-4D97-AF65-F5344CB8AC3E}">
        <p14:creationId xmlns:p14="http://schemas.microsoft.com/office/powerpoint/2010/main" val="14664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p>
        </p:txBody>
      </p:sp>
      <p:sp>
        <p:nvSpPr>
          <p:cNvPr id="5" name="Footer Placeholder 4"/>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6" name="Slide Number Placeholder 5"/>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lang="en-US" smtClean="0"/>
              <a:pPr/>
              <a:t>‹#›</a:t>
            </a:fld>
            <a:endParaRPr lang="en-US"/>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9" name="Content Placeholder 6"/>
          <p:cNvSpPr>
            <a:spLocks noGrp="1"/>
          </p:cNvSpPr>
          <p:nvPr>
            <p:ph sz="quarter" idx="14"/>
          </p:nvPr>
        </p:nvSpPr>
        <p:spPr>
          <a:xfrm>
            <a:off x="390525" y="1068388"/>
            <a:ext cx="8358188" cy="3194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63676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5" name="Footer Placeholder 4"/>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6" name="Slide Number Placeholder 5"/>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lang="en-US" smtClean="0"/>
              <a:pPr/>
              <a:t>‹#›</a:t>
            </a:fld>
            <a:endParaRPr lang="en-US"/>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916623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dirty="0"/>
          </a:p>
        </p:txBody>
      </p:sp>
      <p:sp>
        <p:nvSpPr>
          <p:cNvPr id="6" name="Footer Placeholder 5"/>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7" name="Slide Number Placeholder 6"/>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lang="en-US" smtClean="0"/>
              <a:pPr/>
              <a:t>‹#›</a:t>
            </a:fld>
            <a:endParaRPr lang="en-US"/>
          </a:p>
        </p:txBody>
      </p:sp>
      <p:sp>
        <p:nvSpPr>
          <p:cNvPr id="9" name="Text Placeholder 8"/>
          <p:cNvSpPr>
            <a:spLocks noGrp="1"/>
          </p:cNvSpPr>
          <p:nvPr>
            <p:ph type="body" sz="quarter" idx="13"/>
          </p:nvPr>
        </p:nvSpPr>
        <p:spPr>
          <a:xfrm>
            <a:off x="390525" y="1066800"/>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4626864" y="1066800"/>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583283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0525" y="1066800"/>
            <a:ext cx="4114800" cy="341632"/>
          </a:xfrm>
          <a:prstGeom prst="rect">
            <a:avLst/>
          </a:prstGeom>
        </p:spPr>
        <p:txBody>
          <a:bodyPr anchor="b">
            <a:spAutoFit/>
          </a:bodyPr>
          <a:lstStyle>
            <a:lvl1pPr marL="0" indent="0">
              <a:buNone/>
              <a:defRPr lang="en-US" sz="1800"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2813" rtl="0" eaLnBrk="1" fontAlgn="base" hangingPunct="1">
              <a:lnSpc>
                <a:spcPct val="90000"/>
              </a:lnSpc>
              <a:spcBef>
                <a:spcPts val="0"/>
              </a:spcBef>
              <a:spcAft>
                <a:spcPct val="0"/>
              </a:spcAft>
              <a:buClr>
                <a:schemeClr val="accent1"/>
              </a:buClr>
              <a:buSzPct val="90000"/>
              <a:buFont typeface="Wingdings" pitchFamily="2" charset="2"/>
              <a:buNone/>
            </a:pPr>
            <a:r>
              <a:rPr lang="en-US" smtClean="0"/>
              <a:t>Click to edit Master text styles</a:t>
            </a:r>
          </a:p>
        </p:txBody>
      </p:sp>
      <p:sp>
        <p:nvSpPr>
          <p:cNvPr id="5" name="Text Placeholder 4"/>
          <p:cNvSpPr>
            <a:spLocks noGrp="1"/>
          </p:cNvSpPr>
          <p:nvPr>
            <p:ph type="body" sz="quarter" idx="3"/>
          </p:nvPr>
        </p:nvSpPr>
        <p:spPr>
          <a:xfrm>
            <a:off x="4626864" y="1066800"/>
            <a:ext cx="4114800" cy="341632"/>
          </a:xfrm>
          <a:prstGeom prst="rect">
            <a:avLst/>
          </a:prstGeom>
        </p:spPr>
        <p:txBody>
          <a:bodyPr anchor="b">
            <a:spAutoFit/>
          </a:bodyPr>
          <a:lstStyle>
            <a:lvl1pPr marL="0" indent="0">
              <a:buNone/>
              <a:defRPr lang="en-US" sz="1800" b="1" kern="1200" dirty="0" smtClean="0">
                <a:solidFill>
                  <a:schemeClr val="tx1"/>
                </a:solidFill>
                <a:latin typeface="Arial" panose="020B0604020202020204" pitchFamily="34" charset="0"/>
                <a:ea typeface="ＭＳ Ｐゴシック"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2813" rtl="0" eaLnBrk="1" fontAlgn="base" hangingPunct="1">
              <a:lnSpc>
                <a:spcPct val="90000"/>
              </a:lnSpc>
              <a:spcBef>
                <a:spcPts val="0"/>
              </a:spcBef>
              <a:spcAft>
                <a:spcPct val="0"/>
              </a:spcAft>
              <a:buClr>
                <a:schemeClr val="accent1"/>
              </a:buClr>
              <a:buSzPct val="90000"/>
              <a:buFont typeface="Wingdings" pitchFamily="2" charset="2"/>
              <a:buNone/>
            </a:pPr>
            <a:r>
              <a:rPr lang="en-US" smtClean="0"/>
              <a:t>Click to edit Master text styles</a:t>
            </a:r>
          </a:p>
        </p:txBody>
      </p:sp>
      <p:sp>
        <p:nvSpPr>
          <p:cNvPr id="7" name="Date Placeholder 6"/>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8" name="Footer Placeholder 7"/>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9" name="Slide Number Placeholder 8"/>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lang="en-US" smtClean="0"/>
              <a:pPr/>
              <a:t>‹#›</a:t>
            </a:fld>
            <a:endParaRPr lang="en-US"/>
          </a:p>
        </p:txBody>
      </p:sp>
      <p:sp>
        <p:nvSpPr>
          <p:cNvPr id="11" name="Text Placeholder 10"/>
          <p:cNvSpPr>
            <a:spLocks noGrp="1"/>
          </p:cNvSpPr>
          <p:nvPr>
            <p:ph type="body" sz="quarter" idx="13"/>
          </p:nvPr>
        </p:nvSpPr>
        <p:spPr>
          <a:xfrm>
            <a:off x="390525" y="1445713"/>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4626864" y="1445713"/>
            <a:ext cx="4114800" cy="1294713"/>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898719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3" name="Footer Placeholder 2"/>
          <p:cNvSpPr>
            <a:spLocks noGrp="1"/>
          </p:cNvSpPr>
          <p:nvPr>
            <p:ph type="ftr" sz="quarter" idx="11"/>
          </p:nvPr>
        </p:nvSpPr>
        <p:spPr/>
        <p:txBody>
          <a:bodyPr/>
          <a:lstStyle>
            <a:lvl1pPr>
              <a:defRPr>
                <a:gradFill>
                  <a:gsLst>
                    <a:gs pos="0">
                      <a:schemeClr val="bg1">
                        <a:lumMod val="65000"/>
                      </a:schemeClr>
                    </a:gs>
                    <a:gs pos="98000">
                      <a:schemeClr val="bg1">
                        <a:lumMod val="65000"/>
                      </a:schemeClr>
                    </a:gs>
                  </a:gsLst>
                  <a:lin ang="5400000" scaled="0"/>
                </a:gradFill>
              </a:defRPr>
            </a:lvl1pPr>
          </a:lstStyle>
          <a:p>
            <a:endParaRPr lang="en-US"/>
          </a:p>
        </p:txBody>
      </p:sp>
      <p:sp>
        <p:nvSpPr>
          <p:cNvPr id="4" name="Slide Number Placeholder 3"/>
          <p:cNvSpPr>
            <a:spLocks noGrp="1"/>
          </p:cNvSpPr>
          <p:nvPr>
            <p:ph type="sldNum" sz="quarter" idx="12"/>
          </p:nvPr>
        </p:nvSpPr>
        <p:spPr/>
        <p:txBody>
          <a:bodyPr/>
          <a:lstStyle>
            <a:lvl1pPr>
              <a:defRPr>
                <a:gradFill>
                  <a:gsLst>
                    <a:gs pos="0">
                      <a:schemeClr val="bg1">
                        <a:lumMod val="65000"/>
                      </a:schemeClr>
                    </a:gs>
                    <a:gs pos="98000">
                      <a:schemeClr val="bg1">
                        <a:lumMod val="65000"/>
                      </a:schemeClr>
                    </a:gs>
                  </a:gsLst>
                  <a:lin ang="5400000" scaled="0"/>
                </a:gradFill>
              </a:defRPr>
            </a:lvl1pPr>
          </a:lstStyle>
          <a:p>
            <a:fld id="{4CA37C95-3A7F-4C90-9D28-0B573484ACDD}" type="slidenum">
              <a:rPr lang="en-US" smtClean="0"/>
              <a:pPr/>
              <a:t>‹#›</a:t>
            </a:fld>
            <a:endParaRPr lang="en-US"/>
          </a:p>
        </p:txBody>
      </p:sp>
    </p:spTree>
    <p:extLst>
      <p:ext uri="{BB962C8B-B14F-4D97-AF65-F5344CB8AC3E}">
        <p14:creationId xmlns:p14="http://schemas.microsoft.com/office/powerpoint/2010/main" val="24966282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Generic Section Divider">
    <p:bg bwMode="ltGray">
      <p:bgPr>
        <a:gradFill>
          <a:gsLst>
            <a:gs pos="0">
              <a:srgbClr val="123C63"/>
            </a:gs>
            <a:gs pos="100000">
              <a:srgbClr val="70808E"/>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470807" y="499376"/>
            <a:ext cx="8183720" cy="889474"/>
          </a:xfrm>
          <a:noFill/>
        </p:spPr>
        <p:txBody>
          <a:bodyPr wrap="square" lIns="0" tIns="0" bIns="0" anchor="b" anchorCtr="0">
            <a:spAutoFit/>
          </a:bodyPr>
          <a:lstStyle>
            <a:lvl1pPr algn="l" defTabSz="914400" rtl="0" eaLnBrk="1" latinLnBrk="0" hangingPunct="1">
              <a:lnSpc>
                <a:spcPct val="85000"/>
              </a:lnSpc>
              <a:spcBef>
                <a:spcPct val="0"/>
              </a:spcBef>
              <a:buNone/>
              <a:defRPr lang="en-US" sz="3400" b="1" kern="1200" spc="-50"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smtClean="0"/>
              <a:t>Click to edit </a:t>
            </a:r>
            <a:br>
              <a:rPr lang="en-US" dirty="0" smtClean="0"/>
            </a:br>
            <a:r>
              <a:rPr lang="en-US" dirty="0" smtClean="0"/>
              <a:t>master title style</a:t>
            </a:r>
            <a:endParaRPr lang="en-US" dirty="0"/>
          </a:p>
        </p:txBody>
      </p:sp>
      <p:sp>
        <p:nvSpPr>
          <p:cNvPr id="10" name="Subtitle 2"/>
          <p:cNvSpPr>
            <a:spLocks noGrp="1"/>
          </p:cNvSpPr>
          <p:nvPr>
            <p:ph type="subTitle" idx="1" hasCustomPrompt="1"/>
          </p:nvPr>
        </p:nvSpPr>
        <p:spPr>
          <a:xfrm>
            <a:off x="476186" y="1510897"/>
            <a:ext cx="5655737" cy="261610"/>
          </a:xfrm>
          <a:prstGeom prst="rect">
            <a:avLst/>
          </a:prstGeom>
        </p:spPr>
        <p:txBody>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 Placeholder 3"/>
          <p:cNvSpPr>
            <a:spLocks noGrp="1"/>
          </p:cNvSpPr>
          <p:nvPr>
            <p:ph type="body" sz="quarter" idx="10"/>
          </p:nvPr>
        </p:nvSpPr>
        <p:spPr>
          <a:xfrm>
            <a:off x="476186" y="1726941"/>
            <a:ext cx="5652808" cy="230832"/>
          </a:xfrm>
        </p:spPr>
        <p:txBody>
          <a:bodyPr vert="horz" wrap="square" lIns="0" tIns="45720" rIns="0" bIns="45720" rtlCol="0">
            <a:spAutoFit/>
          </a:bodyPr>
          <a:lstStyle>
            <a:lvl1pPr marL="173038" indent="-173038">
              <a:buNone/>
              <a:defRPr lang="en-US" sz="900" b="0" i="1" kern="1200" spc="80"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2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smtClean="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140" y="4700244"/>
            <a:ext cx="804579" cy="209688"/>
          </a:xfrm>
          <a:prstGeom prst="rect">
            <a:avLst/>
          </a:prstGeom>
        </p:spPr>
      </p:pic>
      <p:grpSp>
        <p:nvGrpSpPr>
          <p:cNvPr id="8" name="RGB Color Values" hidden="1"/>
          <p:cNvGrpSpPr/>
          <p:nvPr userDrawn="1"/>
        </p:nvGrpSpPr>
        <p:grpSpPr>
          <a:xfrm>
            <a:off x="0" y="-1143000"/>
            <a:ext cx="9144000" cy="7150100"/>
            <a:chOff x="0" y="-1143000"/>
            <a:chExt cx="9144000" cy="715010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43000"/>
              <a:ext cx="409575" cy="8763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8162" y="-1143000"/>
              <a:ext cx="447675" cy="942975"/>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82050" y="-1123950"/>
              <a:ext cx="361950" cy="923925"/>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67099" y="5511800"/>
              <a:ext cx="2047875" cy="495300"/>
            </a:xfrm>
            <a:prstGeom prst="rect">
              <a:avLst/>
            </a:prstGeom>
          </p:spPr>
        </p:pic>
      </p:grpSp>
      <p:grpSp>
        <p:nvGrpSpPr>
          <p:cNvPr id="12" name="Group 11" hidden="1"/>
          <p:cNvGrpSpPr/>
          <p:nvPr userDrawn="1"/>
        </p:nvGrpSpPr>
        <p:grpSpPr>
          <a:xfrm>
            <a:off x="9461" y="-1143000"/>
            <a:ext cx="9134539" cy="962025"/>
            <a:chOff x="9461" y="-1143000"/>
            <a:chExt cx="9134539" cy="962025"/>
          </a:xfrm>
        </p:grpSpPr>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61" y="-1143000"/>
              <a:ext cx="466725" cy="962025"/>
            </a:xfrm>
            <a:prstGeom prst="rect">
              <a:avLst/>
            </a:prstGeom>
          </p:spPr>
        </p:pic>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667750" y="-1095375"/>
              <a:ext cx="476250" cy="914400"/>
            </a:xfrm>
            <a:prstGeom prst="rect">
              <a:avLst/>
            </a:prstGeom>
          </p:spPr>
        </p:pic>
      </p:grpSp>
      <p:grpSp>
        <p:nvGrpSpPr>
          <p:cNvPr id="16" name="Group 15" hidden="1"/>
          <p:cNvGrpSpPr/>
          <p:nvPr userDrawn="1"/>
        </p:nvGrpSpPr>
        <p:grpSpPr>
          <a:xfrm>
            <a:off x="-28575" y="-1143000"/>
            <a:ext cx="9172575" cy="933450"/>
            <a:chOff x="-28575" y="-1143000"/>
            <a:chExt cx="9172575" cy="933450"/>
          </a:xfrm>
        </p:grpSpPr>
        <p:pic>
          <p:nvPicPr>
            <p:cNvPr id="14" name="Picture 1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575" y="-1143000"/>
              <a:ext cx="438150" cy="933450"/>
            </a:xfrm>
            <a:prstGeom prst="rect">
              <a:avLst/>
            </a:prstGeom>
          </p:spPr>
        </p:pic>
        <p:pic>
          <p:nvPicPr>
            <p:cNvPr id="15" name="Picture 1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15375" y="-1114425"/>
              <a:ext cx="428625" cy="904875"/>
            </a:xfrm>
            <a:prstGeom prst="rect">
              <a:avLst/>
            </a:prstGeom>
          </p:spPr>
        </p:pic>
      </p:grpSp>
    </p:spTree>
    <p:extLst>
      <p:ext uri="{BB962C8B-B14F-4D97-AF65-F5344CB8AC3E}">
        <p14:creationId xmlns:p14="http://schemas.microsoft.com/office/powerpoint/2010/main" val="21022230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7_Presentation Cov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5" name="Group 24"/>
          <p:cNvGrpSpPr/>
          <p:nvPr userDrawn="1"/>
        </p:nvGrpSpPr>
        <p:grpSpPr>
          <a:xfrm>
            <a:off x="361950" y="1979113"/>
            <a:ext cx="8420100" cy="3076705"/>
            <a:chOff x="298015" y="1979113"/>
            <a:chExt cx="8420100" cy="3076705"/>
          </a:xfrm>
        </p:grpSpPr>
        <p:grpSp>
          <p:nvGrpSpPr>
            <p:cNvPr id="26" name="Group 25"/>
            <p:cNvGrpSpPr/>
            <p:nvPr userDrawn="1"/>
          </p:nvGrpSpPr>
          <p:grpSpPr>
            <a:xfrm>
              <a:off x="298015" y="4340425"/>
              <a:ext cx="8420100" cy="715393"/>
              <a:chOff x="298015" y="4340425"/>
              <a:chExt cx="8420100" cy="715393"/>
            </a:xfrm>
          </p:grpSpPr>
          <p:sp>
            <p:nvSpPr>
              <p:cNvPr id="28" name="Text Box 3"/>
              <p:cNvSpPr txBox="1">
                <a:spLocks noChangeArrowheads="1"/>
              </p:cNvSpPr>
              <p:nvPr userDrawn="1"/>
            </p:nvSpPr>
            <p:spPr bwMode="blackWhite">
              <a:xfrm>
                <a:off x="298015" y="4640327"/>
                <a:ext cx="8420100" cy="415491"/>
              </a:xfrm>
              <a:prstGeom prst="rect">
                <a:avLst/>
              </a:prstGeom>
              <a:noFill/>
              <a:ln w="12700">
                <a:noFill/>
                <a:miter lim="800000"/>
                <a:headEnd type="none" w="sm" len="sm"/>
                <a:tailEnd type="none" w="sm" len="sm"/>
              </a:ln>
              <a:effectLst/>
            </p:spPr>
            <p:txBody>
              <a:bodyPr wrap="square" lIns="0" tIns="45713" rIns="0" bIns="182880" anchor="b" anchorCtr="0">
                <a:spAutoFit/>
              </a:bodyPr>
              <a:lstStyle/>
              <a:p>
                <a:pPr algn="ctr" defTabSz="914099" eaLnBrk="0" hangingPunct="0">
                  <a:defRPr/>
                </a:pPr>
                <a: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t>© 2015 Slalom, LLC. All rights reserved. The information herein is for informational purposes only and represents the current view of Slalom, LLC. as of the date of this presentation.</a:t>
                </a:r>
                <a:b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br>
                <a:r>
                  <a:rPr lang="en-US" sz="600" dirty="0" smtClean="0">
                    <a:gradFill>
                      <a:gsLst>
                        <a:gs pos="5417">
                          <a:schemeClr val="bg1"/>
                        </a:gs>
                        <a:gs pos="13333">
                          <a:schemeClr val="bg1"/>
                        </a:gs>
                      </a:gsLst>
                      <a:lin ang="5400000" scaled="0"/>
                    </a:gradFill>
                    <a:latin typeface="Arial" panose="020B0604020202020204" pitchFamily="34" charset="0"/>
                    <a:cs typeface="Arial" panose="020B0604020202020204" pitchFamily="34" charset="0"/>
                  </a:rPr>
                  <a:t>SLALOM MAKES NO WARRANTIES, EXPRESS, IMPLIED, OR STATUTORY, AS TO THE INFORMATION IN THIS PRESENTATION.</a:t>
                </a:r>
                <a:endParaRPr lang="en-US" sz="600" dirty="0">
                  <a:gradFill>
                    <a:gsLst>
                      <a:gs pos="5417">
                        <a:schemeClr val="bg1"/>
                      </a:gs>
                      <a:gs pos="13333">
                        <a:schemeClr val="bg1"/>
                      </a:gs>
                    </a:gsLst>
                    <a:lin ang="5400000" scaled="0"/>
                  </a:gradFill>
                  <a:latin typeface="Arial" panose="020B0604020202020204" pitchFamily="34" charset="0"/>
                  <a:cs typeface="Arial" panose="020B0604020202020204" pitchFamily="34" charset="0"/>
                </a:endParaRPr>
              </a:p>
            </p:txBody>
          </p:sp>
          <p:sp>
            <p:nvSpPr>
              <p:cNvPr id="29" name="TextBox 28"/>
              <p:cNvSpPr txBox="1"/>
              <p:nvPr userDrawn="1"/>
            </p:nvSpPr>
            <p:spPr>
              <a:xfrm>
                <a:off x="3555758" y="4340425"/>
                <a:ext cx="1904614" cy="338554"/>
              </a:xfrm>
              <a:prstGeom prst="rect">
                <a:avLst/>
              </a:prstGeom>
              <a:noFill/>
            </p:spPr>
            <p:txBody>
              <a:bodyPr wrap="square" lIns="45720" tIns="0" rIns="0" bIns="91440">
                <a:spAutoFit/>
              </a:bodyPr>
              <a:lstStyle/>
              <a:p>
                <a:pPr algn="ctr" defTabSz="914363">
                  <a:defRPr/>
                </a:pPr>
                <a:r>
                  <a:rPr lang="en-US" sz="1600" b="1" spc="150" dirty="0">
                    <a:gradFill>
                      <a:gsLst>
                        <a:gs pos="78058">
                          <a:schemeClr val="bg1"/>
                        </a:gs>
                        <a:gs pos="73333">
                          <a:schemeClr val="bg1"/>
                        </a:gs>
                      </a:gsLst>
                      <a:lin ang="5400000" scaled="0"/>
                    </a:gradFill>
                  </a:rPr>
                  <a:t>slalom.com</a:t>
                </a:r>
              </a:p>
            </p:txBody>
          </p:sp>
        </p:grpSp>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0997" y="1979113"/>
              <a:ext cx="3374136" cy="879360"/>
            </a:xfrm>
            <a:prstGeom prst="rect">
              <a:avLst/>
            </a:prstGeom>
            <a:noFill/>
            <a:ln>
              <a:noFill/>
            </a:ln>
          </p:spPr>
        </p:pic>
      </p:grpSp>
    </p:spTree>
    <p:extLst>
      <p:ext uri="{BB962C8B-B14F-4D97-AF65-F5344CB8AC3E}">
        <p14:creationId xmlns:p14="http://schemas.microsoft.com/office/powerpoint/2010/main" val="16228181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31775" y="210121"/>
            <a:ext cx="8685455" cy="507831"/>
          </a:xfrm>
          <a:prstGeom prst="rect">
            <a:avLst/>
          </a:prstGeom>
          <a:noFill/>
        </p:spPr>
        <p:txBody>
          <a:bodyPr vert="horz" wrap="square" lIns="137160" tIns="73152" rIns="137160" bIns="45720" rtlCol="0" anchor="t" anchorCtr="0">
            <a:spAutoFit/>
          </a:bodyPr>
          <a:lstStyle/>
          <a:p>
            <a:endParaRPr lang="en-US" dirty="0"/>
          </a:p>
        </p:txBody>
      </p:sp>
      <p:sp>
        <p:nvSpPr>
          <p:cNvPr id="4" name="Date Placeholder 3"/>
          <p:cNvSpPr>
            <a:spLocks noGrp="1"/>
          </p:cNvSpPr>
          <p:nvPr>
            <p:ph type="dt" sz="half" idx="2"/>
          </p:nvPr>
        </p:nvSpPr>
        <p:spPr>
          <a:xfrm>
            <a:off x="31220" y="4960677"/>
            <a:ext cx="2133600" cy="148595"/>
          </a:xfrm>
          <a:prstGeom prst="rect">
            <a:avLst/>
          </a:prstGeom>
        </p:spPr>
        <p:txBody>
          <a:bodyPr vert="horz" lIns="91440" tIns="45720" rIns="91440" bIns="45720" rtlCol="0" anchor="ctr"/>
          <a:lstStyle>
            <a:lvl1pPr marL="0" algn="l" defTabSz="914400" rtl="0" eaLnBrk="1" latinLnBrk="0" hangingPunct="1">
              <a:defRPr lang="en-US" sz="450" kern="1200" smtClean="0">
                <a:gradFill>
                  <a:gsLst>
                    <a:gs pos="0">
                      <a:schemeClr val="bg1">
                        <a:lumMod val="65000"/>
                      </a:schemeClr>
                    </a:gs>
                    <a:gs pos="98000">
                      <a:schemeClr val="bg1">
                        <a:lumMod val="65000"/>
                      </a:schemeClr>
                    </a:gs>
                  </a:gsLst>
                  <a:lin ang="5400000" scaled="0"/>
                </a:gradFill>
                <a:latin typeface="Arial" panose="020B0604020202020204" pitchFamily="34" charset="0"/>
                <a:ea typeface="+mn-ea"/>
                <a:cs typeface="Arial" panose="020B0604020202020204" pitchFamily="34" charset="0"/>
              </a:defRPr>
            </a:lvl1pPr>
          </a:lstStyle>
          <a:p>
            <a:endParaRPr lang="en-US" dirty="0"/>
          </a:p>
        </p:txBody>
      </p:sp>
      <p:sp>
        <p:nvSpPr>
          <p:cNvPr id="5" name="Footer Placeholder 4"/>
          <p:cNvSpPr>
            <a:spLocks noGrp="1"/>
          </p:cNvSpPr>
          <p:nvPr>
            <p:ph type="ftr" sz="quarter" idx="3"/>
          </p:nvPr>
        </p:nvSpPr>
        <p:spPr>
          <a:xfrm>
            <a:off x="3124200" y="4960677"/>
            <a:ext cx="2895600" cy="148595"/>
          </a:xfrm>
          <a:prstGeom prst="rect">
            <a:avLst/>
          </a:prstGeom>
        </p:spPr>
        <p:txBody>
          <a:bodyPr vert="horz" lIns="91440" tIns="45720" rIns="91440" bIns="45720" rtlCol="0" anchor="ctr"/>
          <a:lstStyle>
            <a:lvl1pPr algn="ctr">
              <a:defRPr sz="450">
                <a:gradFill>
                  <a:gsLst>
                    <a:gs pos="0">
                      <a:schemeClr val="bg1">
                        <a:lumMod val="65000"/>
                      </a:schemeClr>
                    </a:gs>
                    <a:gs pos="98000">
                      <a:schemeClr val="bg1">
                        <a:lumMod val="65000"/>
                      </a:schemeClr>
                    </a:gs>
                  </a:gsLst>
                  <a:lin ang="5400000" scaled="0"/>
                </a:gra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979180" y="4960677"/>
            <a:ext cx="2133600" cy="148595"/>
          </a:xfrm>
          <a:prstGeom prst="rect">
            <a:avLst/>
          </a:prstGeom>
        </p:spPr>
        <p:txBody>
          <a:bodyPr vert="horz" lIns="91440" tIns="45720" rIns="91440" bIns="45720" rtlCol="0" anchor="ctr"/>
          <a:lstStyle>
            <a:lvl1pPr marL="0" algn="r" defTabSz="914400" rtl="0" eaLnBrk="1" latinLnBrk="0" hangingPunct="1">
              <a:defRPr lang="en-US" sz="450" kern="1200" smtClean="0">
                <a:gradFill>
                  <a:gsLst>
                    <a:gs pos="0">
                      <a:schemeClr val="bg1">
                        <a:lumMod val="65000"/>
                      </a:schemeClr>
                    </a:gs>
                    <a:gs pos="98000">
                      <a:schemeClr val="bg1">
                        <a:lumMod val="65000"/>
                      </a:schemeClr>
                    </a:gs>
                  </a:gsLst>
                  <a:lin ang="5400000" scaled="0"/>
                </a:gradFill>
                <a:latin typeface="Arial" panose="020B0604020202020204" pitchFamily="34" charset="0"/>
                <a:ea typeface="+mn-ea"/>
                <a:cs typeface="Arial" panose="020B0604020202020204" pitchFamily="34" charset="0"/>
              </a:defRPr>
            </a:lvl1pPr>
          </a:lstStyle>
          <a:p>
            <a:fld id="{4CA37C95-3A7F-4C90-9D28-0B573484ACDD}" type="slidenum">
              <a:rPr lang="en-US" smtClean="0"/>
              <a:pPr/>
              <a:t>‹#›</a:t>
            </a:fld>
            <a:endParaRPr lang="en-US" dirty="0"/>
          </a:p>
        </p:txBody>
      </p:sp>
      <p:sp>
        <p:nvSpPr>
          <p:cNvPr id="7" name="Text Placeholder 6"/>
          <p:cNvSpPr>
            <a:spLocks noGrp="1"/>
          </p:cNvSpPr>
          <p:nvPr>
            <p:ph type="body" idx="1"/>
          </p:nvPr>
        </p:nvSpPr>
        <p:spPr>
          <a:xfrm>
            <a:off x="390525" y="1072134"/>
            <a:ext cx="8369300" cy="1211614"/>
          </a:xfrm>
          <a:prstGeom prst="rect">
            <a:avLst/>
          </a:prstGeom>
        </p:spPr>
        <p:txBody>
          <a:bodyPr vert="horz" wrap="square" lIns="0" tIns="45720" rIns="0"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3987413"/>
      </p:ext>
    </p:extLst>
  </p:cSld>
  <p:clrMap bg1="lt1" tx1="dk1" bg2="lt2" tx2="dk2" accent1="accent1" accent2="accent2" accent3="accent3" accent4="accent4" accent5="accent5" accent6="accent6" hlink="hlink" folHlink="folHlink"/>
  <p:sldLayoutIdLst>
    <p:sldLayoutId id="2147483841" r:id="rId1"/>
    <p:sldLayoutId id="2147483845" r:id="rId2"/>
    <p:sldLayoutId id="2147483729" r:id="rId3"/>
    <p:sldLayoutId id="2147483756" r:id="rId4"/>
    <p:sldLayoutId id="2147483731" r:id="rId5"/>
    <p:sldLayoutId id="2147483732" r:id="rId6"/>
    <p:sldLayoutId id="2147483733" r:id="rId7"/>
    <p:sldLayoutId id="2147483848" r:id="rId8"/>
    <p:sldLayoutId id="2147483843" r:id="rId9"/>
    <p:sldLayoutId id="2147483847" r:id="rId10"/>
    <p:sldLayoutId id="2147483846" r:id="rId11"/>
    <p:sldLayoutId id="2147483865"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0" kern="1200" spc="0" baseline="0">
          <a:gradFill>
            <a:gsLst>
              <a:gs pos="21239">
                <a:srgbClr val="000000"/>
              </a:gs>
              <a:gs pos="42000">
                <a:srgbClr val="000000"/>
              </a:gs>
            </a:gsLst>
            <a:lin ang="5400000" scaled="0"/>
          </a:gradFill>
          <a:latin typeface="Arial" panose="020B0604020202020204" pitchFamily="34" charset="0"/>
          <a:ea typeface="+mj-ea"/>
          <a:cs typeface="Arial" panose="020B0604020202020204" pitchFamily="34" charset="0"/>
        </a:defRPr>
      </a:lvl1pPr>
    </p:titleStyle>
    <p:bodyStyle>
      <a:lvl1pPr marL="173038" indent="-173038" algn="l" defTabSz="914400" rtl="0" eaLnBrk="1" latinLnBrk="0" hangingPunct="1">
        <a:lnSpc>
          <a:spcPct val="90000"/>
        </a:lnSpc>
        <a:spcBef>
          <a:spcPts val="1200"/>
        </a:spcBef>
        <a:buClr>
          <a:srgbClr val="0072C8"/>
        </a:buClr>
        <a:buSzPct val="110000"/>
        <a:buFont typeface="Wingdings" panose="05000000000000000000" pitchFamily="2" charset="2"/>
        <a:buChar char="§"/>
        <a:defRPr lang="en-US" sz="16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90000"/>
        </a:lnSpc>
        <a:spcBef>
          <a:spcPts val="600"/>
        </a:spcBef>
        <a:buClr>
          <a:srgbClr val="CDCDCD"/>
        </a:buClr>
        <a:buSzPct val="110000"/>
        <a:buFont typeface="Wingdings" panose="05000000000000000000" pitchFamily="2" charset="2"/>
        <a:buChar char="§"/>
        <a:defRPr lang="en-US" sz="14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90000"/>
        </a:lnSpc>
        <a:spcBef>
          <a:spcPts val="400"/>
        </a:spcBef>
        <a:buClr>
          <a:srgbClr val="CDCDCD"/>
        </a:buClr>
        <a:buSzPct val="110000"/>
        <a:buFont typeface="Wingdings" panose="05000000000000000000" pitchFamily="2" charset="2"/>
        <a:buChar char="§"/>
        <a:defRPr lang="en-US" sz="12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90000"/>
        </a:lnSpc>
        <a:spcBef>
          <a:spcPts val="300"/>
        </a:spcBef>
        <a:buClr>
          <a:srgbClr val="CDCDCD"/>
        </a:buClr>
        <a:buSzPct val="110000"/>
        <a:buFont typeface="Wingdings" panose="05000000000000000000" pitchFamily="2" charset="2"/>
        <a:buChar char="§"/>
        <a:defRPr lang="en-US" sz="11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90000"/>
        </a:lnSpc>
        <a:spcBef>
          <a:spcPts val="300"/>
        </a:spcBef>
        <a:buClr>
          <a:srgbClr val="CDCDCD"/>
        </a:buClr>
        <a:buSzPct val="110000"/>
        <a:buFont typeface="Wingdings" panose="05000000000000000000" pitchFamily="2" charset="2"/>
        <a:buChar char="§"/>
        <a:defRPr lang="en-US" sz="1100" kern="1200" spc="0" baseline="0" dirty="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46" userDrawn="1">
          <p15:clr>
            <a:srgbClr val="F26B43"/>
          </p15:clr>
        </p15:guide>
        <p15:guide id="4" pos="246" userDrawn="1">
          <p15:clr>
            <a:srgbClr val="F26B43"/>
          </p15:clr>
        </p15:guide>
        <p15:guide id="5" pos="5518" userDrawn="1">
          <p15:clr>
            <a:srgbClr val="F26B43"/>
          </p15:clr>
        </p15:guide>
        <p15:guide id="6" pos="5616" userDrawn="1">
          <p15:clr>
            <a:srgbClr val="F26B43"/>
          </p15:clr>
        </p15:guide>
        <p15:guide id="7" orient="horz" pos="154" userDrawn="1">
          <p15:clr>
            <a:srgbClr val="F26B43"/>
          </p15:clr>
        </p15:guide>
        <p15:guide id="8" orient="horz" pos="6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31775" y="210121"/>
            <a:ext cx="8685455" cy="507831"/>
          </a:xfrm>
          <a:prstGeom prst="rect">
            <a:avLst/>
          </a:prstGeom>
          <a:noFill/>
        </p:spPr>
        <p:txBody>
          <a:bodyPr vert="horz" wrap="square" lIns="137160" tIns="73152" rIns="137160" bIns="45720" rtlCol="0" anchor="t" anchorCtr="0">
            <a:sp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31220" y="4960677"/>
            <a:ext cx="2133600" cy="148595"/>
          </a:xfrm>
          <a:prstGeom prst="rect">
            <a:avLst/>
          </a:prstGeom>
        </p:spPr>
        <p:txBody>
          <a:bodyPr vert="horz" lIns="91440" tIns="45720" rIns="91440" bIns="45720" rtlCol="0" anchor="ctr"/>
          <a:lstStyle>
            <a:lvl1pPr marL="0" algn="l" defTabSz="914400" rtl="0" eaLnBrk="1" latinLnBrk="0" hangingPunct="1">
              <a:defRPr lang="en-US" sz="450" kern="1200" smtClean="0">
                <a:gradFill>
                  <a:gsLst>
                    <a:gs pos="0">
                      <a:schemeClr val="bg1">
                        <a:lumMod val="65000"/>
                      </a:schemeClr>
                    </a:gs>
                    <a:gs pos="98000">
                      <a:schemeClr val="bg1">
                        <a:lumMod val="65000"/>
                      </a:schemeClr>
                    </a:gs>
                  </a:gsLst>
                  <a:lin ang="5400000" scaled="0"/>
                </a:gradFill>
                <a:latin typeface="+mn-lt"/>
                <a:ea typeface="+mn-ea"/>
                <a:cs typeface="+mn-cs"/>
              </a:defRPr>
            </a:lvl1pPr>
          </a:lstStyle>
          <a:p>
            <a:endParaRPr dirty="0">
              <a:gradFill>
                <a:gsLst>
                  <a:gs pos="0">
                    <a:srgbClr val="FFFFFF">
                      <a:lumMod val="65000"/>
                    </a:srgbClr>
                  </a:gs>
                  <a:gs pos="98000">
                    <a:srgbClr val="FFFFFF">
                      <a:lumMod val="65000"/>
                    </a:srgbClr>
                  </a:gs>
                </a:gsLst>
                <a:lin ang="5400000" scaled="0"/>
              </a:gradFill>
            </a:endParaRPr>
          </a:p>
        </p:txBody>
      </p:sp>
      <p:sp>
        <p:nvSpPr>
          <p:cNvPr id="5" name="Footer Placeholder 4"/>
          <p:cNvSpPr>
            <a:spLocks noGrp="1"/>
          </p:cNvSpPr>
          <p:nvPr>
            <p:ph type="ftr" sz="quarter" idx="3"/>
          </p:nvPr>
        </p:nvSpPr>
        <p:spPr>
          <a:xfrm>
            <a:off x="3124200" y="4960677"/>
            <a:ext cx="2895600" cy="148595"/>
          </a:xfrm>
          <a:prstGeom prst="rect">
            <a:avLst/>
          </a:prstGeom>
        </p:spPr>
        <p:txBody>
          <a:bodyPr vert="horz" lIns="91440" tIns="45720" rIns="91440" bIns="45720" rtlCol="0" anchor="ctr"/>
          <a:lstStyle>
            <a:lvl1pPr algn="ctr">
              <a:defRPr sz="450">
                <a:gradFill>
                  <a:gsLst>
                    <a:gs pos="0">
                      <a:schemeClr val="bg1">
                        <a:lumMod val="65000"/>
                      </a:schemeClr>
                    </a:gs>
                    <a:gs pos="98000">
                      <a:schemeClr val="bg1">
                        <a:lumMod val="65000"/>
                      </a:schemeClr>
                    </a:gs>
                  </a:gsLst>
                  <a:lin ang="5400000" scaled="0"/>
                </a:gradFill>
                <a:latin typeface="+mn-lt"/>
              </a:defRPr>
            </a:lvl1pPr>
          </a:lstStyle>
          <a:p>
            <a:endParaRPr lang="en-US" dirty="0">
              <a:gradFill>
                <a:gsLst>
                  <a:gs pos="0">
                    <a:srgbClr val="FFFFFF">
                      <a:lumMod val="65000"/>
                    </a:srgbClr>
                  </a:gs>
                  <a:gs pos="98000">
                    <a:srgbClr val="FFFFFF">
                      <a:lumMod val="65000"/>
                    </a:srgbClr>
                  </a:gs>
                </a:gsLst>
                <a:lin ang="5400000" scaled="0"/>
              </a:gradFill>
            </a:endParaRPr>
          </a:p>
        </p:txBody>
      </p:sp>
      <p:sp>
        <p:nvSpPr>
          <p:cNvPr id="6" name="Slide Number Placeholder 5"/>
          <p:cNvSpPr>
            <a:spLocks noGrp="1"/>
          </p:cNvSpPr>
          <p:nvPr>
            <p:ph type="sldNum" sz="quarter" idx="4"/>
          </p:nvPr>
        </p:nvSpPr>
        <p:spPr>
          <a:xfrm>
            <a:off x="6979180" y="4960677"/>
            <a:ext cx="2133600" cy="148595"/>
          </a:xfrm>
          <a:prstGeom prst="rect">
            <a:avLst/>
          </a:prstGeom>
        </p:spPr>
        <p:txBody>
          <a:bodyPr vert="horz" lIns="91440" tIns="45720" rIns="91440" bIns="45720" rtlCol="0" anchor="ctr"/>
          <a:lstStyle>
            <a:lvl1pPr marL="0" algn="r" defTabSz="914400" rtl="0" eaLnBrk="1" latinLnBrk="0" hangingPunct="1">
              <a:defRPr lang="en-US" sz="450" kern="1200" smtClean="0">
                <a:gradFill>
                  <a:gsLst>
                    <a:gs pos="0">
                      <a:schemeClr val="bg1">
                        <a:lumMod val="65000"/>
                      </a:schemeClr>
                    </a:gs>
                    <a:gs pos="98000">
                      <a:schemeClr val="bg1">
                        <a:lumMod val="65000"/>
                      </a:schemeClr>
                    </a:gs>
                  </a:gsLst>
                  <a:lin ang="5400000" scaled="0"/>
                </a:gradFill>
                <a:latin typeface="+mn-lt"/>
                <a:ea typeface="+mn-ea"/>
                <a:cs typeface="+mn-cs"/>
              </a:defRPr>
            </a:lvl1pPr>
          </a:lstStyle>
          <a:p>
            <a:fld id="{4CA37C95-3A7F-4C90-9D28-0B573484ACDD}" type="slidenum">
              <a:rPr>
                <a:gradFill>
                  <a:gsLst>
                    <a:gs pos="0">
                      <a:srgbClr val="FFFFFF">
                        <a:lumMod val="65000"/>
                      </a:srgbClr>
                    </a:gs>
                    <a:gs pos="98000">
                      <a:srgbClr val="FFFFFF">
                        <a:lumMod val="65000"/>
                      </a:srgbClr>
                    </a:gs>
                  </a:gsLst>
                  <a:lin ang="5400000" scaled="0"/>
                </a:gradFill>
              </a:rPr>
              <a:pPr/>
              <a:t>‹#›</a:t>
            </a:fld>
            <a:endParaRPr dirty="0">
              <a:gradFill>
                <a:gsLst>
                  <a:gs pos="0">
                    <a:srgbClr val="FFFFFF">
                      <a:lumMod val="65000"/>
                    </a:srgbClr>
                  </a:gs>
                  <a:gs pos="98000">
                    <a:srgbClr val="FFFFFF">
                      <a:lumMod val="65000"/>
                    </a:srgbClr>
                  </a:gs>
                </a:gsLst>
                <a:lin ang="5400000" scaled="0"/>
              </a:gradFill>
            </a:endParaRPr>
          </a:p>
        </p:txBody>
      </p:sp>
      <p:sp>
        <p:nvSpPr>
          <p:cNvPr id="7" name="Text Placeholder 6"/>
          <p:cNvSpPr>
            <a:spLocks noGrp="1"/>
          </p:cNvSpPr>
          <p:nvPr>
            <p:ph type="body" idx="1"/>
          </p:nvPr>
        </p:nvSpPr>
        <p:spPr>
          <a:xfrm>
            <a:off x="390525" y="1072134"/>
            <a:ext cx="8369300" cy="1211614"/>
          </a:xfrm>
          <a:prstGeom prst="rect">
            <a:avLst/>
          </a:prstGeom>
        </p:spPr>
        <p:txBody>
          <a:bodyPr vert="horz" wrap="square" lIns="0" tIns="45720" rIns="0"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57066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0" kern="1200" spc="-100" baseline="0">
          <a:gradFill>
            <a:gsLst>
              <a:gs pos="21239">
                <a:srgbClr val="000000"/>
              </a:gs>
              <a:gs pos="42000">
                <a:srgbClr val="000000"/>
              </a:gs>
            </a:gsLst>
            <a:lin ang="5400000" scaled="0"/>
          </a:gradFill>
          <a:latin typeface="Segoe UI Light" panose="020B0502040204020203" pitchFamily="34" charset="0"/>
          <a:ea typeface="+mj-ea"/>
          <a:cs typeface="Segoe UI Light" panose="020B0502040204020203" pitchFamily="34" charset="0"/>
        </a:defRPr>
      </a:lvl1pPr>
    </p:titleStyle>
    <p:bodyStyle>
      <a:lvl1pPr marL="173038" indent="-173038" algn="l" defTabSz="914400" rtl="0" eaLnBrk="1" latinLnBrk="0" hangingPunct="1">
        <a:lnSpc>
          <a:spcPct val="90000"/>
        </a:lnSpc>
        <a:spcBef>
          <a:spcPts val="1200"/>
        </a:spcBef>
        <a:buClr>
          <a:srgbClr val="0599DA"/>
        </a:buClr>
        <a:buSzPct val="110000"/>
        <a:buFont typeface="Wingdings" panose="05000000000000000000" pitchFamily="2" charset="2"/>
        <a:buChar char="§"/>
        <a:defRPr lang="en-US" sz="1600" kern="1200" spc="0" baseline="0" dirty="0" smtClean="0">
          <a:gradFill>
            <a:gsLst>
              <a:gs pos="0">
                <a:schemeClr val="tx1"/>
              </a:gs>
              <a:gs pos="98000">
                <a:schemeClr val="tx1"/>
              </a:gs>
            </a:gsLst>
            <a:lin ang="5400000" scaled="0"/>
          </a:gradFill>
          <a:latin typeface="Segoe UI" panose="020B0502040204020203" pitchFamily="34" charset="0"/>
          <a:ea typeface="+mn-ea"/>
          <a:cs typeface="Segoe UI" panose="020B0502040204020203" pitchFamily="34" charset="0"/>
        </a:defRPr>
      </a:lvl1pPr>
      <a:lvl2pPr marL="323850" indent="-150813" algn="l" defTabSz="914400" rtl="0" eaLnBrk="1" latinLnBrk="0" hangingPunct="1">
        <a:lnSpc>
          <a:spcPct val="90000"/>
        </a:lnSpc>
        <a:spcBef>
          <a:spcPts val="600"/>
        </a:spcBef>
        <a:buClr>
          <a:schemeClr val="bg1">
            <a:lumMod val="75000"/>
          </a:schemeClr>
        </a:buClr>
        <a:buSzPct val="110000"/>
        <a:buFont typeface="Wingdings" panose="05000000000000000000" pitchFamily="2" charset="2"/>
        <a:buChar char="§"/>
        <a:defRPr lang="en-US" sz="1400" kern="1200" spc="0" baseline="0" dirty="0" smtClean="0">
          <a:gradFill>
            <a:gsLst>
              <a:gs pos="0">
                <a:schemeClr val="tx1"/>
              </a:gs>
              <a:gs pos="98000">
                <a:schemeClr val="tx1"/>
              </a:gs>
            </a:gsLst>
            <a:lin ang="5400000" scaled="0"/>
          </a:gradFill>
          <a:latin typeface="Segoe UI" panose="020B0502040204020203" pitchFamily="34" charset="0"/>
          <a:ea typeface="+mn-ea"/>
          <a:cs typeface="Segoe UI" panose="020B0502040204020203" pitchFamily="34" charset="0"/>
        </a:defRPr>
      </a:lvl2pPr>
      <a:lvl3pPr marL="457200" indent="-133350" algn="l" defTabSz="914400" rtl="0" eaLnBrk="1" latinLnBrk="0" hangingPunct="1">
        <a:lnSpc>
          <a:spcPct val="90000"/>
        </a:lnSpc>
        <a:spcBef>
          <a:spcPts val="400"/>
        </a:spcBef>
        <a:buClr>
          <a:schemeClr val="bg1">
            <a:lumMod val="75000"/>
          </a:schemeClr>
        </a:buClr>
        <a:buSzPct val="110000"/>
        <a:buFont typeface="Wingdings" panose="05000000000000000000" pitchFamily="2" charset="2"/>
        <a:buChar char="§"/>
        <a:defRPr lang="en-US" sz="1200" kern="1200" spc="0" baseline="0" dirty="0" smtClean="0">
          <a:gradFill>
            <a:gsLst>
              <a:gs pos="0">
                <a:schemeClr val="tx1"/>
              </a:gs>
              <a:gs pos="98000">
                <a:schemeClr val="tx1"/>
              </a:gs>
            </a:gsLst>
            <a:lin ang="5400000" scaled="0"/>
          </a:gradFill>
          <a:latin typeface="Segoe UI" panose="020B0502040204020203" pitchFamily="34" charset="0"/>
          <a:ea typeface="+mn-ea"/>
          <a:cs typeface="Segoe UI" panose="020B0502040204020203" pitchFamily="34" charset="0"/>
        </a:defRPr>
      </a:lvl3pPr>
      <a:lvl4pPr marL="590550" indent="-133350" algn="l" defTabSz="914400" rtl="0" eaLnBrk="1" latinLnBrk="0" hangingPunct="1">
        <a:lnSpc>
          <a:spcPct val="90000"/>
        </a:lnSpc>
        <a:spcBef>
          <a:spcPts val="300"/>
        </a:spcBef>
        <a:buClr>
          <a:schemeClr val="bg1">
            <a:lumMod val="75000"/>
          </a:schemeClr>
        </a:buClr>
        <a:buSzPct val="110000"/>
        <a:buFont typeface="Wingdings" panose="05000000000000000000" pitchFamily="2" charset="2"/>
        <a:buChar char="§"/>
        <a:defRPr lang="en-US" sz="1100" kern="1200" spc="0" baseline="0" dirty="0" smtClean="0">
          <a:gradFill>
            <a:gsLst>
              <a:gs pos="0">
                <a:schemeClr val="tx1"/>
              </a:gs>
              <a:gs pos="98000">
                <a:schemeClr val="tx1"/>
              </a:gs>
            </a:gsLst>
            <a:lin ang="5400000" scaled="0"/>
          </a:gradFill>
          <a:latin typeface="Segoe UI" panose="020B0502040204020203" pitchFamily="34" charset="0"/>
          <a:ea typeface="+mn-ea"/>
          <a:cs typeface="Segoe UI" panose="020B0502040204020203" pitchFamily="34" charset="0"/>
        </a:defRPr>
      </a:lvl4pPr>
      <a:lvl5pPr marL="704850" indent="-111125" algn="l" defTabSz="914400" rtl="0" eaLnBrk="1" latinLnBrk="0" hangingPunct="1">
        <a:lnSpc>
          <a:spcPct val="90000"/>
        </a:lnSpc>
        <a:spcBef>
          <a:spcPts val="300"/>
        </a:spcBef>
        <a:buClr>
          <a:schemeClr val="bg1">
            <a:lumMod val="75000"/>
          </a:schemeClr>
        </a:buClr>
        <a:buSzPct val="110000"/>
        <a:buFont typeface="Wingdings" panose="05000000000000000000" pitchFamily="2" charset="2"/>
        <a:buChar char="§"/>
        <a:defRPr lang="en-US" sz="1100" kern="1200" spc="0" baseline="0" dirty="0">
          <a:gradFill>
            <a:gsLst>
              <a:gs pos="0">
                <a:schemeClr val="tx1"/>
              </a:gs>
              <a:gs pos="98000">
                <a:schemeClr val="tx1"/>
              </a:gs>
            </a:gsLst>
            <a:lin ang="5400000" scaled="0"/>
          </a:gra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6">
          <p15:clr>
            <a:srgbClr val="F26B43"/>
          </p15:clr>
        </p15:guide>
        <p15:guide id="4" pos="246">
          <p15:clr>
            <a:srgbClr val="F26B43"/>
          </p15:clr>
        </p15:guide>
        <p15:guide id="5" pos="5518">
          <p15:clr>
            <a:srgbClr val="F26B43"/>
          </p15:clr>
        </p15:guide>
        <p15:guide id="6" pos="5616">
          <p15:clr>
            <a:srgbClr val="F26B43"/>
          </p15:clr>
        </p15:guide>
        <p15:guide id="7" orient="horz" pos="154">
          <p15:clr>
            <a:srgbClr val="F26B43"/>
          </p15:clr>
        </p15:guide>
        <p15:guide id="8" orient="horz" pos="6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jp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g"/><Relationship Id="rId2" Type="http://schemas.openxmlformats.org/officeDocument/2006/relationships/image" Target="../media/image25.jpg"/><Relationship Id="rId16" Type="http://schemas.openxmlformats.org/officeDocument/2006/relationships/image" Target="../media/image39.jp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jpg"/><Relationship Id="rId14" Type="http://schemas.openxmlformats.org/officeDocument/2006/relationships/image" Target="../media/image37.png"/></Relationships>
</file>

<file path=ppt/slides/_rels/slide2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jaredmatfess.com/" TargetMode="External"/><Relationship Id="rId2" Type="http://schemas.openxmlformats.org/officeDocument/2006/relationships/hyperlink" Target="http://www.ctspug.org/" TargetMode="Externa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hyperlink" Target="mailto:JaredM@slalom.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6.png"/><Relationship Id="rId9" Type="http://schemas.openxmlformats.org/officeDocument/2006/relationships/image" Target="../media/image51.jpe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pcsr" TargetMode="External"/><Relationship Id="rId2" Type="http://schemas.openxmlformats.org/officeDocument/2006/relationships/hyperlink" Target="https://github.com/JaredMatfess/SPSBoston2015" TargetMode="External"/><Relationship Id="rId1" Type="http://schemas.openxmlformats.org/officeDocument/2006/relationships/slideLayout" Target="../slideLayouts/slideLayout3.xml"/><Relationship Id="rId5" Type="http://schemas.openxmlformats.org/officeDocument/2006/relationships/hyperlink" Target="https://chrisstahl.wordpress.com/2014/05/29/getting-started-with-rest-in-sharepoint-2013-part-i/" TargetMode="External"/><Relationship Id="rId4" Type="http://schemas.openxmlformats.org/officeDocument/2006/relationships/hyperlink" Target="https://msdn.microsoft.com/en-us/library/office/ff521587(v=office.14).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63660" y="2229408"/>
            <a:ext cx="8183720" cy="889474"/>
          </a:xfrm>
        </p:spPr>
        <p:txBody>
          <a:bodyPr/>
          <a:lstStyle/>
          <a:p>
            <a:r>
              <a:rPr lang="en-US" dirty="0" err="1" smtClean="0"/>
              <a:t>MacGyvering</a:t>
            </a:r>
            <a:r>
              <a:rPr lang="en-US" dirty="0" smtClean="0"/>
              <a:t> </a:t>
            </a:r>
            <a:r>
              <a:rPr lang="en-US" dirty="0" smtClean="0"/>
              <a:t>a SharePoint Work Request Process fo</a:t>
            </a:r>
            <a:r>
              <a:rPr lang="en-US" dirty="0" smtClean="0"/>
              <a:t>r Power Users!</a:t>
            </a:r>
            <a:endParaRPr lang="en-US" dirty="0"/>
          </a:p>
        </p:txBody>
      </p:sp>
      <p:sp>
        <p:nvSpPr>
          <p:cNvPr id="5" name="Subtitle 4"/>
          <p:cNvSpPr>
            <a:spLocks noGrp="1"/>
          </p:cNvSpPr>
          <p:nvPr>
            <p:ph type="subTitle" idx="1"/>
          </p:nvPr>
        </p:nvSpPr>
        <p:spPr/>
        <p:txBody>
          <a:bodyPr/>
          <a:lstStyle/>
          <a:p>
            <a:r>
              <a:rPr lang="en-US" dirty="0" smtClean="0"/>
              <a:t>Jared Matfess</a:t>
            </a:r>
            <a:endParaRPr lang="en-US" dirty="0"/>
          </a:p>
        </p:txBody>
      </p:sp>
      <p:sp>
        <p:nvSpPr>
          <p:cNvPr id="6" name="Text Placeholder 5"/>
          <p:cNvSpPr>
            <a:spLocks noGrp="1"/>
          </p:cNvSpPr>
          <p:nvPr>
            <p:ph type="body" sz="quarter" idx="10"/>
          </p:nvPr>
        </p:nvSpPr>
        <p:spPr>
          <a:xfrm>
            <a:off x="481565" y="3456973"/>
            <a:ext cx="5652808" cy="216982"/>
          </a:xfrm>
        </p:spPr>
        <p:txBody>
          <a:bodyPr/>
          <a:lstStyle/>
          <a:p>
            <a:r>
              <a:rPr lang="en-US" dirty="0" smtClean="0"/>
              <a:t>Solution Architect, Slalom </a:t>
            </a:r>
            <a:endParaRPr lang="en-US" dirty="0"/>
          </a:p>
        </p:txBody>
      </p:sp>
      <p:sp>
        <p:nvSpPr>
          <p:cNvPr id="2" name="TextBox 1"/>
          <p:cNvSpPr txBox="1"/>
          <p:nvPr/>
        </p:nvSpPr>
        <p:spPr>
          <a:xfrm>
            <a:off x="5797685" y="4228522"/>
            <a:ext cx="1879041" cy="480131"/>
          </a:xfrm>
          <a:prstGeom prst="rect">
            <a:avLst/>
          </a:prstGeom>
          <a:noFill/>
        </p:spPr>
        <p:txBody>
          <a:bodyPr wrap="none" rtlCol="0">
            <a:spAutoFit/>
          </a:bodyPr>
          <a:lstStyle/>
          <a:p>
            <a:pPr>
              <a:lnSpc>
                <a:spcPct val="90000"/>
              </a:lnSpc>
              <a:spcBef>
                <a:spcPts val="1200"/>
              </a:spcBef>
              <a:buClr>
                <a:srgbClr val="CC0000"/>
              </a:buClr>
              <a:buSzPct val="110000"/>
            </a:pPr>
            <a:r>
              <a:rPr lang="en-US" sz="2800" b="1" dirty="0" smtClean="0">
                <a:solidFill>
                  <a:schemeClr val="bg1"/>
                </a:solidFill>
                <a:latin typeface="Arial" panose="020B0604020202020204" pitchFamily="34" charset="0"/>
                <a:cs typeface="Arial" panose="020B0604020202020204" pitchFamily="34" charset="0"/>
              </a:rPr>
              <a:t>#SPSBOS</a:t>
            </a:r>
            <a:endParaRPr lang="en-US" sz="2800" b="1"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9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10</a:t>
            </a:fld>
            <a:endParaRPr lang="en-US"/>
          </a:p>
        </p:txBody>
      </p:sp>
      <p:sp>
        <p:nvSpPr>
          <p:cNvPr id="3" name="Title 2"/>
          <p:cNvSpPr>
            <a:spLocks noGrp="1"/>
          </p:cNvSpPr>
          <p:nvPr>
            <p:ph type="title"/>
          </p:nvPr>
        </p:nvSpPr>
        <p:spPr/>
        <p:txBody>
          <a:bodyPr/>
          <a:lstStyle/>
          <a:p>
            <a:r>
              <a:rPr lang="en-US" dirty="0" smtClean="0"/>
              <a:t>InfoPath is still alive…</a:t>
            </a:r>
            <a:endParaRPr lang="en-US" dirty="0"/>
          </a:p>
        </p:txBody>
      </p:sp>
      <p:sp>
        <p:nvSpPr>
          <p:cNvPr id="4" name="Content Placeholder 3"/>
          <p:cNvSpPr>
            <a:spLocks noGrp="1"/>
          </p:cNvSpPr>
          <p:nvPr>
            <p:ph sz="quarter" idx="4294967295"/>
          </p:nvPr>
        </p:nvSpPr>
        <p:spPr>
          <a:xfrm>
            <a:off x="390525" y="1068388"/>
            <a:ext cx="8358188" cy="320088"/>
          </a:xfrm>
          <a:prstGeom prst="rect">
            <a:avLst/>
          </a:prstGeom>
        </p:spPr>
        <p:txBody>
          <a:bodyPr/>
          <a:lstStyle/>
          <a:p>
            <a:r>
              <a:rPr lang="en-US" dirty="0" smtClean="0"/>
              <a:t>InfoPath will still be supported in SharePoint 2016</a:t>
            </a:r>
            <a:endParaRPr lang="en-US" dirty="0"/>
          </a:p>
        </p:txBody>
      </p:sp>
      <p:sp>
        <p:nvSpPr>
          <p:cNvPr id="6" name="Rectangle 5"/>
          <p:cNvSpPr/>
          <p:nvPr/>
        </p:nvSpPr>
        <p:spPr>
          <a:xfrm>
            <a:off x="390525" y="4340781"/>
            <a:ext cx="8369333" cy="369332"/>
          </a:xfrm>
          <a:prstGeom prst="rect">
            <a:avLst/>
          </a:prstGeom>
        </p:spPr>
        <p:txBody>
          <a:bodyPr wrap="square">
            <a:spAutoFit/>
          </a:bodyPr>
          <a:lstStyle/>
          <a:p>
            <a:r>
              <a:rPr lang="en-US" dirty="0"/>
              <a:t>http://blogs.office.com/2014/01/31/update-on-infopath-and-sharepoint-forms/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393" y="1523784"/>
            <a:ext cx="4012451" cy="2681688"/>
          </a:xfrm>
          <a:prstGeom prst="rect">
            <a:avLst/>
          </a:prstGeom>
        </p:spPr>
      </p:pic>
      <p:sp>
        <p:nvSpPr>
          <p:cNvPr id="8" name="Multiply 7"/>
          <p:cNvSpPr/>
          <p:nvPr/>
        </p:nvSpPr>
        <p:spPr>
          <a:xfrm>
            <a:off x="2218730" y="1055305"/>
            <a:ext cx="4760450" cy="3579000"/>
          </a:xfrm>
          <a:prstGeom prst="mathMultiply">
            <a:avLst/>
          </a:prstGeom>
          <a:solidFill>
            <a:schemeClr val="accent1">
              <a:alpha val="59000"/>
            </a:schemeClr>
          </a:solidFill>
          <a:ln w="6350">
            <a:noFill/>
          </a:ln>
          <a:scene3d>
            <a:camera prst="orthographicFront"/>
            <a:lightRig rig="threePt" dir="t"/>
          </a:scene3d>
          <a:sp3d prstMaterial="matte">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137160" rIns="137160" bIns="91440" numCol="1" spcCol="0" rtlCol="0" fromWordArt="0" anchor="t" anchorCtr="0" forceAA="0" compatLnSpc="1">
            <a:prstTxWarp prst="textNoShape">
              <a:avLst/>
            </a:prstTxWarp>
            <a:noAutofit/>
          </a:bodyPr>
          <a:lstStyle/>
          <a:p>
            <a:pPr algn="ctr">
              <a:spcBef>
                <a:spcPts val="600"/>
              </a:spcBef>
            </a:pPr>
            <a:endParaRPr lang="en-US" sz="1200" dirty="0" err="1">
              <a:gradFill>
                <a:gsLst>
                  <a:gs pos="42083">
                    <a:schemeClr val="bg1"/>
                  </a:gs>
                  <a:gs pos="85000">
                    <a:schemeClr val="bg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85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11</a:t>
            </a:fld>
            <a:endParaRPr lang="en-US"/>
          </a:p>
        </p:txBody>
      </p:sp>
      <p:sp>
        <p:nvSpPr>
          <p:cNvPr id="3" name="Title 2"/>
          <p:cNvSpPr>
            <a:spLocks noGrp="1"/>
          </p:cNvSpPr>
          <p:nvPr>
            <p:ph type="title"/>
          </p:nvPr>
        </p:nvSpPr>
        <p:spPr/>
        <p:txBody>
          <a:bodyPr/>
          <a:lstStyle/>
          <a:p>
            <a:r>
              <a:rPr lang="en-US" dirty="0" smtClean="0"/>
              <a:t>Quick rant on out of the box….</a:t>
            </a:r>
            <a:endParaRPr lang="en-US" dirty="0"/>
          </a:p>
        </p:txBody>
      </p:sp>
      <p:pic>
        <p:nvPicPr>
          <p:cNvPr id="1026" name="Picture 2" descr="http://jarvez.com/wp-content/uploads/2013/10/a-soapbox.jpg"/>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2141802" y="1068388"/>
            <a:ext cx="4855633" cy="364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615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70807" y="944113"/>
            <a:ext cx="8183720" cy="444737"/>
          </a:xfrm>
        </p:spPr>
        <p:txBody>
          <a:bodyPr/>
          <a:lstStyle/>
          <a:p>
            <a:r>
              <a:rPr lang="en-US" dirty="0" smtClean="0"/>
              <a:t>So what is an intake process?</a:t>
            </a:r>
            <a:endParaRPr lang="en-US" dirty="0"/>
          </a:p>
        </p:txBody>
      </p:sp>
    </p:spTree>
    <p:extLst>
      <p:ext uri="{BB962C8B-B14F-4D97-AF65-F5344CB8AC3E}">
        <p14:creationId xmlns:p14="http://schemas.microsoft.com/office/powerpoint/2010/main" val="152430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5018" y="23854"/>
            <a:ext cx="7716392" cy="5078318"/>
          </a:xfrm>
          <a:prstGeom prst="rect">
            <a:avLst/>
          </a:prstGeom>
        </p:spPr>
      </p:pic>
    </p:spTree>
    <p:extLst>
      <p:ext uri="{BB962C8B-B14F-4D97-AF65-F5344CB8AC3E}">
        <p14:creationId xmlns:p14="http://schemas.microsoft.com/office/powerpoint/2010/main" val="3412897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14</a:t>
            </a:fld>
            <a:endParaRPr lang="en-US"/>
          </a:p>
        </p:txBody>
      </p:sp>
      <p:sp>
        <p:nvSpPr>
          <p:cNvPr id="3" name="Title 2"/>
          <p:cNvSpPr>
            <a:spLocks noGrp="1"/>
          </p:cNvSpPr>
          <p:nvPr>
            <p:ph type="title"/>
          </p:nvPr>
        </p:nvSpPr>
        <p:spPr/>
        <p:txBody>
          <a:bodyPr/>
          <a:lstStyle/>
          <a:p>
            <a:r>
              <a:rPr lang="en-US" dirty="0" smtClean="0"/>
              <a:t>Real-world Examples:</a:t>
            </a:r>
            <a:endParaRPr lang="en-US" dirty="0"/>
          </a:p>
        </p:txBody>
      </p:sp>
      <p:sp>
        <p:nvSpPr>
          <p:cNvPr id="4" name="Content Placeholder 3"/>
          <p:cNvSpPr>
            <a:spLocks noGrp="1"/>
          </p:cNvSpPr>
          <p:nvPr>
            <p:ph sz="quarter" idx="14"/>
          </p:nvPr>
        </p:nvSpPr>
        <p:spPr>
          <a:xfrm>
            <a:off x="390525" y="1068388"/>
            <a:ext cx="8358188" cy="1440394"/>
          </a:xfrm>
        </p:spPr>
        <p:txBody>
          <a:bodyPr/>
          <a:lstStyle/>
          <a:p>
            <a:r>
              <a:rPr lang="en-US" dirty="0" smtClean="0"/>
              <a:t>SharePoint Site Collection Request</a:t>
            </a:r>
          </a:p>
          <a:p>
            <a:r>
              <a:rPr lang="en-US" dirty="0" smtClean="0"/>
              <a:t>Employee travel/vacation request</a:t>
            </a:r>
          </a:p>
          <a:p>
            <a:r>
              <a:rPr lang="en-US" dirty="0" smtClean="0"/>
              <a:t>Purchasing request</a:t>
            </a:r>
          </a:p>
          <a:p>
            <a:r>
              <a:rPr lang="en-US" dirty="0" smtClean="0"/>
              <a:t>Light-weight Help Desk process</a:t>
            </a:r>
            <a:endParaRPr lang="en-US" dirty="0"/>
          </a:p>
        </p:txBody>
      </p:sp>
      <p:pic>
        <p:nvPicPr>
          <p:cNvPr id="1026" name="Picture 2" descr="https://40.media.tumblr.com/tumblr_lyjdd2K9UZ1qha2lo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974" y="721988"/>
            <a:ext cx="2651936" cy="212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0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15</a:t>
            </a:fld>
            <a:endParaRPr lang="en-US"/>
          </a:p>
        </p:txBody>
      </p:sp>
      <p:sp>
        <p:nvSpPr>
          <p:cNvPr id="3" name="Title 2"/>
          <p:cNvSpPr>
            <a:spLocks noGrp="1"/>
          </p:cNvSpPr>
          <p:nvPr>
            <p:ph type="title"/>
          </p:nvPr>
        </p:nvSpPr>
        <p:spPr/>
        <p:txBody>
          <a:bodyPr/>
          <a:lstStyle/>
          <a:p>
            <a:r>
              <a:rPr lang="en-US" dirty="0" smtClean="0"/>
              <a:t>Why in SharePoint?</a:t>
            </a:r>
            <a:endParaRPr lang="en-US" dirty="0"/>
          </a:p>
        </p:txBody>
      </p:sp>
      <p:pic>
        <p:nvPicPr>
          <p:cNvPr id="6" name="Picture 2" descr="http://i.guim.co.uk/static/w--/h--/q-95/sys-images/Guardian/Pix/pictures/2013/6/13/1371160272540/Crazy-Pugs-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989" y="937260"/>
            <a:ext cx="2359025" cy="35563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23160" y="4629283"/>
            <a:ext cx="5913120" cy="313932"/>
          </a:xfrm>
          <a:prstGeom prst="rect">
            <a:avLst/>
          </a:prstGeom>
          <a:noFill/>
        </p:spPr>
        <p:txBody>
          <a:bodyPr wrap="square" rtlCol="0">
            <a:spAutoFit/>
          </a:bodyPr>
          <a:lstStyle/>
          <a:p>
            <a:pPr>
              <a:lnSpc>
                <a:spcPct val="90000"/>
              </a:lnSpc>
              <a:spcBef>
                <a:spcPts val="1200"/>
              </a:spcBef>
              <a:buClr>
                <a:srgbClr val="CC0000"/>
              </a:buClr>
              <a:buSzPct val="110000"/>
            </a:pPr>
            <a:r>
              <a:rPr lang="en-US"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rPr>
              <a:t>Because people will think you’re a total rock star!</a:t>
            </a:r>
          </a:p>
        </p:txBody>
      </p:sp>
    </p:spTree>
    <p:extLst>
      <p:ext uri="{BB962C8B-B14F-4D97-AF65-F5344CB8AC3E}">
        <p14:creationId xmlns:p14="http://schemas.microsoft.com/office/powerpoint/2010/main" val="361792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0807" y="944113"/>
            <a:ext cx="8183720" cy="444737"/>
          </a:xfrm>
        </p:spPr>
        <p:txBody>
          <a:bodyPr/>
          <a:lstStyle/>
          <a:p>
            <a:r>
              <a:rPr lang="en-US" dirty="0" smtClean="0"/>
              <a:t>Things you need to watch out for…</a:t>
            </a:r>
            <a:endParaRPr lang="en-US" dirty="0"/>
          </a:p>
        </p:txBody>
      </p:sp>
      <p:sp>
        <p:nvSpPr>
          <p:cNvPr id="2" name="Slide Number Placeholder 1"/>
          <p:cNvSpPr>
            <a:spLocks noGrp="1"/>
          </p:cNvSpPr>
          <p:nvPr>
            <p:ph type="sldNum" sz="quarter" idx="4294967295"/>
          </p:nvPr>
        </p:nvSpPr>
        <p:spPr>
          <a:xfrm>
            <a:off x="7010400" y="4960938"/>
            <a:ext cx="2133600" cy="147637"/>
          </a:xfrm>
        </p:spPr>
        <p:txBody>
          <a:bodyPr/>
          <a:lstStyle/>
          <a:p>
            <a:fld id="{4CA37C95-3A7F-4C90-9D28-0B573484ACDD}" type="slidenum">
              <a:rPr lang="en-US" smtClean="0"/>
              <a:pPr/>
              <a:t>16</a:t>
            </a:fld>
            <a:endParaRPr lang="en-US"/>
          </a:p>
        </p:txBody>
      </p:sp>
    </p:spTree>
    <p:extLst>
      <p:ext uri="{BB962C8B-B14F-4D97-AF65-F5344CB8AC3E}">
        <p14:creationId xmlns:p14="http://schemas.microsoft.com/office/powerpoint/2010/main" val="2255096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 view throttling</a:t>
            </a:r>
            <a:endParaRPr lang="en-US" dirty="0"/>
          </a:p>
        </p:txBody>
      </p:sp>
      <p:pic>
        <p:nvPicPr>
          <p:cNvPr id="9" name="Content Placeholder 8"/>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66673" y="1028632"/>
            <a:ext cx="5477831" cy="3645248"/>
          </a:xfrm>
        </p:spPr>
      </p:pic>
    </p:spTree>
    <p:extLst>
      <p:ext uri="{BB962C8B-B14F-4D97-AF65-F5344CB8AC3E}">
        <p14:creationId xmlns:p14="http://schemas.microsoft.com/office/powerpoint/2010/main" val="2953767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18</a:t>
            </a:fld>
            <a:endParaRPr lang="en-US"/>
          </a:p>
        </p:txBody>
      </p:sp>
      <p:sp>
        <p:nvSpPr>
          <p:cNvPr id="3" name="Title 2"/>
          <p:cNvSpPr>
            <a:spLocks noGrp="1"/>
          </p:cNvSpPr>
          <p:nvPr>
            <p:ph type="title"/>
          </p:nvPr>
        </p:nvSpPr>
        <p:spPr/>
        <p:txBody>
          <a:bodyPr/>
          <a:lstStyle/>
          <a:p>
            <a:r>
              <a:rPr lang="en-US" dirty="0" smtClean="0"/>
              <a:t>Promotion of content</a:t>
            </a:r>
            <a:endParaRPr lang="en-US" dirty="0"/>
          </a:p>
        </p:txBody>
      </p:sp>
      <p:pic>
        <p:nvPicPr>
          <p:cNvPr id="2050" name="Picture 2" descr="http://alanajonesmann.files.wordpress.com/2012/10/pugs4.jp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2525427" y="1068388"/>
            <a:ext cx="4088384" cy="319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147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19</a:t>
            </a:fld>
            <a:endParaRPr lang="en-US"/>
          </a:p>
        </p:txBody>
      </p:sp>
      <p:sp>
        <p:nvSpPr>
          <p:cNvPr id="3" name="Title 2"/>
          <p:cNvSpPr>
            <a:spLocks noGrp="1"/>
          </p:cNvSpPr>
          <p:nvPr>
            <p:ph type="title"/>
          </p:nvPr>
        </p:nvSpPr>
        <p:spPr/>
        <p:txBody>
          <a:bodyPr/>
          <a:lstStyle/>
          <a:p>
            <a:r>
              <a:rPr lang="en-US" dirty="0" smtClean="0"/>
              <a:t>Approaches for promoting content</a:t>
            </a:r>
            <a:endParaRPr lang="en-US" dirty="0"/>
          </a:p>
        </p:txBody>
      </p:sp>
      <p:sp>
        <p:nvSpPr>
          <p:cNvPr id="4" name="Content Placeholder 3"/>
          <p:cNvSpPr>
            <a:spLocks noGrp="1"/>
          </p:cNvSpPr>
          <p:nvPr>
            <p:ph sz="quarter" idx="14"/>
          </p:nvPr>
        </p:nvSpPr>
        <p:spPr>
          <a:xfrm>
            <a:off x="390525" y="1068388"/>
            <a:ext cx="8358188" cy="1440394"/>
          </a:xfrm>
        </p:spPr>
        <p:txBody>
          <a:bodyPr/>
          <a:lstStyle/>
          <a:p>
            <a:r>
              <a:rPr lang="en-US" dirty="0" smtClean="0"/>
              <a:t>Site Collection Backup &amp; Restore</a:t>
            </a:r>
          </a:p>
          <a:p>
            <a:r>
              <a:rPr lang="en-US" dirty="0" smtClean="0"/>
              <a:t>3</a:t>
            </a:r>
            <a:r>
              <a:rPr lang="en-US" baseline="30000" dirty="0" smtClean="0"/>
              <a:t>rd</a:t>
            </a:r>
            <a:r>
              <a:rPr lang="en-US" dirty="0" smtClean="0"/>
              <a:t> Party ISV (</a:t>
            </a:r>
            <a:r>
              <a:rPr lang="en-US" dirty="0" err="1" smtClean="0"/>
              <a:t>ShareGate</a:t>
            </a:r>
            <a:r>
              <a:rPr lang="en-US" dirty="0" smtClean="0"/>
              <a:t>, </a:t>
            </a:r>
            <a:r>
              <a:rPr lang="en-US" dirty="0" err="1" smtClean="0"/>
              <a:t>AvePoint</a:t>
            </a:r>
            <a:r>
              <a:rPr lang="en-US" dirty="0" smtClean="0"/>
              <a:t>, </a:t>
            </a:r>
            <a:r>
              <a:rPr lang="en-US" dirty="0" err="1" smtClean="0"/>
              <a:t>Metalogix</a:t>
            </a:r>
            <a:r>
              <a:rPr lang="en-US" dirty="0" smtClean="0"/>
              <a:t>)</a:t>
            </a:r>
          </a:p>
          <a:p>
            <a:r>
              <a:rPr lang="en-US" dirty="0" smtClean="0"/>
              <a:t>Manual recreation</a:t>
            </a:r>
          </a:p>
          <a:p>
            <a:r>
              <a:rPr lang="en-US" dirty="0" smtClean="0"/>
              <a:t>SharePoint Export/Import – don’t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398" y="717022"/>
            <a:ext cx="2143125" cy="2143125"/>
          </a:xfrm>
          <a:prstGeom prst="rect">
            <a:avLst/>
          </a:prstGeom>
        </p:spPr>
      </p:pic>
    </p:spTree>
    <p:extLst>
      <p:ext uri="{BB962C8B-B14F-4D97-AF65-F5344CB8AC3E}">
        <p14:creationId xmlns:p14="http://schemas.microsoft.com/office/powerpoint/2010/main" val="26475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161" y="3398495"/>
            <a:ext cx="873756" cy="873756"/>
          </a:xfrm>
          <a:prstGeom prst="rect">
            <a:avLst/>
          </a:prstGeom>
        </p:spPr>
      </p:pic>
      <p:sp>
        <p:nvSpPr>
          <p:cNvPr id="5" name="Rectangle 4"/>
          <p:cNvSpPr/>
          <p:nvPr/>
        </p:nvSpPr>
        <p:spPr>
          <a:xfrm>
            <a:off x="2396664" y="133298"/>
            <a:ext cx="6662401" cy="1015663"/>
          </a:xfrm>
          <a:prstGeom prst="rect">
            <a:avLst/>
          </a:prstGeom>
        </p:spPr>
        <p:txBody>
          <a:bodyPr wrap="none">
            <a:spAutoFit/>
          </a:bodyPr>
          <a:lstStyle/>
          <a:p>
            <a:pPr algn="r"/>
            <a:r>
              <a:rPr lang="en-US" sz="3000" b="1" dirty="0">
                <a:solidFill>
                  <a:srgbClr val="1172BA"/>
                </a:solidFill>
              </a:rPr>
              <a:t>SPS Boston 2015 is made possible </a:t>
            </a:r>
            <a:br>
              <a:rPr lang="en-US" sz="3000" b="1" dirty="0">
                <a:solidFill>
                  <a:srgbClr val="1172BA"/>
                </a:solidFill>
              </a:rPr>
            </a:br>
            <a:r>
              <a:rPr lang="en-US" sz="3000" b="1" dirty="0">
                <a:solidFill>
                  <a:srgbClr val="1172BA"/>
                </a:solidFill>
              </a:rPr>
              <a:t>by our Sponsors</a:t>
            </a:r>
            <a:endParaRPr lang="en-US" sz="525"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262" t="12353" r="2894" b="9575"/>
          <a:stretch/>
        </p:blipFill>
        <p:spPr>
          <a:xfrm>
            <a:off x="242880" y="1624880"/>
            <a:ext cx="5657338" cy="149863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0003" y="738282"/>
            <a:ext cx="1983654" cy="463010"/>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989" y="-467066"/>
            <a:ext cx="4311014" cy="2182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6" cstate="print"/>
          <a:srcRect l="8711" t="22041" r="5682" b="15709"/>
          <a:stretch/>
        </p:blipFill>
        <p:spPr bwMode="auto">
          <a:xfrm>
            <a:off x="2418353" y="1523510"/>
            <a:ext cx="1779963" cy="381063"/>
          </a:xfrm>
          <a:prstGeom prst="roundRect">
            <a:avLst>
              <a:gd name="adj" fmla="val 0"/>
            </a:avLst>
          </a:prstGeom>
          <a:solidFill>
            <a:srgbClr val="FFFFFF">
              <a:shade val="85000"/>
            </a:srgbClr>
          </a:solidFill>
          <a:ln>
            <a:noFill/>
          </a:ln>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1769" y="1192059"/>
            <a:ext cx="2647296" cy="1390386"/>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5029" y="1216636"/>
            <a:ext cx="2157256" cy="1113602"/>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30235" b="33648"/>
          <a:stretch/>
        </p:blipFill>
        <p:spPr>
          <a:xfrm>
            <a:off x="316891" y="3441406"/>
            <a:ext cx="1597292" cy="576893"/>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7453" y="3191869"/>
            <a:ext cx="1017542" cy="101754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3981" y="2779817"/>
            <a:ext cx="2568073" cy="536769"/>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80484" y="3654852"/>
            <a:ext cx="2447178" cy="547349"/>
          </a:xfrm>
          <a:prstGeom prst="rect">
            <a:avLst/>
          </a:prstGeom>
        </p:spPr>
      </p:pic>
      <p:pic>
        <p:nvPicPr>
          <p:cNvPr id="17" name="Picture 16"/>
          <p:cNvPicPr>
            <a:picLocks noChangeAspect="1"/>
          </p:cNvPicPr>
          <p:nvPr/>
        </p:nvPicPr>
        <p:blipFill rotWithShape="1">
          <a:blip r:embed="rId13">
            <a:extLst>
              <a:ext uri="{28A0092B-C50C-407E-A947-70E740481C1C}">
                <a14:useLocalDpi xmlns:a14="http://schemas.microsoft.com/office/drawing/2010/main" val="0"/>
              </a:ext>
            </a:extLst>
          </a:blip>
          <a:srcRect t="32633" b="38804"/>
          <a:stretch/>
        </p:blipFill>
        <p:spPr>
          <a:xfrm>
            <a:off x="1249881" y="4445939"/>
            <a:ext cx="1253941" cy="358167"/>
          </a:xfrm>
          <a:prstGeom prst="rect">
            <a:avLst/>
          </a:prstGeom>
        </p:spPr>
      </p:pic>
      <p:pic>
        <p:nvPicPr>
          <p:cNvPr id="18" name="Picture 6" descr="SharePoint-Videos.c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1830" y="4272251"/>
            <a:ext cx="976610" cy="5954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15">
            <a:extLst>
              <a:ext uri="{28A0092B-C50C-407E-A947-70E740481C1C}">
                <a14:useLocalDpi xmlns:a14="http://schemas.microsoft.com/office/drawing/2010/main" val="0"/>
              </a:ext>
            </a:extLst>
          </a:blip>
          <a:srcRect t="29968" b="25394"/>
          <a:stretch/>
        </p:blipFill>
        <p:spPr>
          <a:xfrm>
            <a:off x="2994161" y="4380094"/>
            <a:ext cx="1097391" cy="48985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26669" y="4458592"/>
            <a:ext cx="1208748" cy="367460"/>
          </a:xfrm>
          <a:prstGeom prst="rect">
            <a:avLst/>
          </a:prstGeom>
        </p:spPr>
      </p:pic>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79071" y="2766193"/>
            <a:ext cx="964551" cy="694477"/>
          </a:xfrm>
          <a:prstGeom prst="rect">
            <a:avLst/>
          </a:prstGeom>
        </p:spPr>
      </p:pic>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31619" y="2885842"/>
            <a:ext cx="1744811" cy="390837"/>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42892" y="3386698"/>
            <a:ext cx="1683064" cy="841532"/>
          </a:xfrm>
          <a:prstGeom prst="rect">
            <a:avLst/>
          </a:prstGeom>
        </p:spPr>
      </p:pic>
    </p:spTree>
    <p:extLst>
      <p:ext uri="{BB962C8B-B14F-4D97-AF65-F5344CB8AC3E}">
        <p14:creationId xmlns:p14="http://schemas.microsoft.com/office/powerpoint/2010/main" val="36759990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20</a:t>
            </a:fld>
            <a:endParaRPr lang="en-US"/>
          </a:p>
        </p:txBody>
      </p:sp>
      <p:sp>
        <p:nvSpPr>
          <p:cNvPr id="3" name="Title 2"/>
          <p:cNvSpPr>
            <a:spLocks noGrp="1"/>
          </p:cNvSpPr>
          <p:nvPr>
            <p:ph type="title"/>
          </p:nvPr>
        </p:nvSpPr>
        <p:spPr/>
        <p:txBody>
          <a:bodyPr/>
          <a:lstStyle/>
          <a:p>
            <a:r>
              <a:rPr lang="en-US" dirty="0" smtClean="0"/>
              <a:t>Security or Obscurity?</a:t>
            </a:r>
            <a:endParaRPr lang="en-US" dirty="0"/>
          </a:p>
        </p:txBody>
      </p:sp>
      <p:sp>
        <p:nvSpPr>
          <p:cNvPr id="4" name="Content Placeholder 3"/>
          <p:cNvSpPr>
            <a:spLocks noGrp="1"/>
          </p:cNvSpPr>
          <p:nvPr>
            <p:ph sz="quarter" idx="14"/>
          </p:nvPr>
        </p:nvSpPr>
        <p:spPr>
          <a:xfrm>
            <a:off x="390525" y="1068388"/>
            <a:ext cx="8358188" cy="1508105"/>
          </a:xfrm>
        </p:spPr>
        <p:txBody>
          <a:bodyPr/>
          <a:lstStyle/>
          <a:p>
            <a:r>
              <a:rPr lang="en-US" dirty="0" smtClean="0"/>
              <a:t>How sensitive are your requests?</a:t>
            </a:r>
            <a:br>
              <a:rPr lang="en-US" dirty="0" smtClean="0"/>
            </a:br>
            <a:r>
              <a:rPr lang="en-US" dirty="0" smtClean="0"/>
              <a:t> </a:t>
            </a:r>
          </a:p>
          <a:p>
            <a:r>
              <a:rPr lang="en-US" dirty="0" smtClean="0"/>
              <a:t>Search or don’t search?</a:t>
            </a:r>
            <a:br>
              <a:rPr lang="en-US" dirty="0" smtClean="0"/>
            </a:br>
            <a:endParaRPr lang="en-US" dirty="0" smtClean="0"/>
          </a:p>
          <a:p>
            <a:r>
              <a:rPr lang="en-US" dirty="0" smtClean="0"/>
              <a:t>Break inheritance on list items?</a:t>
            </a:r>
            <a:endParaRPr lang="en-US" dirty="0"/>
          </a:p>
        </p:txBody>
      </p:sp>
      <p:sp>
        <p:nvSpPr>
          <p:cNvPr id="5" name="Rectangle 4"/>
          <p:cNvSpPr/>
          <p:nvPr/>
        </p:nvSpPr>
        <p:spPr>
          <a:xfrm>
            <a:off x="390524" y="3973623"/>
            <a:ext cx="7618582" cy="646331"/>
          </a:xfrm>
          <a:prstGeom prst="rect">
            <a:avLst/>
          </a:prstGeom>
        </p:spPr>
        <p:txBody>
          <a:bodyPr wrap="square">
            <a:spAutoFit/>
          </a:bodyPr>
          <a:lstStyle/>
          <a:p>
            <a:r>
              <a:rPr lang="en-US" b="1" u="sng" dirty="0" smtClean="0"/>
              <a:t>“App Step (Step-by-Step) break permissions inheritance on item</a:t>
            </a:r>
            <a:r>
              <a:rPr lang="en-US" dirty="0" smtClean="0"/>
              <a:t/>
            </a:r>
            <a:br>
              <a:rPr lang="en-US" dirty="0" smtClean="0"/>
            </a:br>
            <a:r>
              <a:rPr lang="en-US" dirty="0" smtClean="0"/>
              <a:t>https</a:t>
            </a:r>
            <a:r>
              <a:rPr lang="en-US" dirty="0"/>
              <a:t>://msdn.microsoft.com/en-us/library/office/jj822159.aspx</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016" y="791588"/>
            <a:ext cx="3000983" cy="2250737"/>
          </a:xfrm>
          <a:prstGeom prst="rect">
            <a:avLst/>
          </a:prstGeom>
        </p:spPr>
      </p:pic>
    </p:spTree>
    <p:extLst>
      <p:ext uri="{BB962C8B-B14F-4D97-AF65-F5344CB8AC3E}">
        <p14:creationId xmlns:p14="http://schemas.microsoft.com/office/powerpoint/2010/main" val="783102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70807" y="944113"/>
            <a:ext cx="8183720" cy="444737"/>
          </a:xfrm>
        </p:spPr>
        <p:txBody>
          <a:bodyPr/>
          <a:lstStyle/>
          <a:p>
            <a:r>
              <a:rPr lang="en-US" dirty="0" smtClean="0"/>
              <a:t>There once was an intake process….</a:t>
            </a:r>
            <a:endParaRPr lang="en-US" dirty="0"/>
          </a:p>
        </p:txBody>
      </p:sp>
    </p:spTree>
    <p:extLst>
      <p:ext uri="{BB962C8B-B14F-4D97-AF65-F5344CB8AC3E}">
        <p14:creationId xmlns:p14="http://schemas.microsoft.com/office/powerpoint/2010/main" val="319413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 walked into….</a:t>
            </a:r>
            <a:endParaRPr lang="en-US" dirty="0"/>
          </a:p>
        </p:txBody>
      </p:sp>
      <p:sp>
        <p:nvSpPr>
          <p:cNvPr id="5" name="Content Placeholder 4"/>
          <p:cNvSpPr>
            <a:spLocks noGrp="1"/>
          </p:cNvSpPr>
          <p:nvPr>
            <p:ph sz="quarter" idx="4294967295"/>
          </p:nvPr>
        </p:nvSpPr>
        <p:spPr>
          <a:xfrm>
            <a:off x="390525" y="1068388"/>
            <a:ext cx="8358188" cy="2773067"/>
          </a:xfrm>
          <a:prstGeom prst="rect">
            <a:avLst/>
          </a:prstGeom>
        </p:spPr>
        <p:txBody>
          <a:bodyPr/>
          <a:lstStyle/>
          <a:p>
            <a:r>
              <a:rPr lang="en-US" dirty="0" smtClean="0"/>
              <a:t>Work intake process with 3 SharePoint lists (300+ columns)</a:t>
            </a:r>
          </a:p>
          <a:p>
            <a:pPr lvl="1"/>
            <a:r>
              <a:rPr lang="en-US" dirty="0" smtClean="0"/>
              <a:t>Submitter list, project manager list, executive leadership list</a:t>
            </a:r>
          </a:p>
          <a:p>
            <a:pPr lvl="1"/>
            <a:r>
              <a:rPr lang="en-US" dirty="0" smtClean="0"/>
              <a:t>Single content types containing the 300 columns</a:t>
            </a:r>
          </a:p>
          <a:p>
            <a:pPr lvl="1"/>
            <a:r>
              <a:rPr lang="en-US" dirty="0" smtClean="0"/>
              <a:t>SharePoint 2010 workflows performing “sync operations”</a:t>
            </a:r>
            <a:br>
              <a:rPr lang="en-US" dirty="0" smtClean="0"/>
            </a:br>
            <a:endParaRPr lang="en-US" dirty="0" smtClean="0"/>
          </a:p>
          <a:p>
            <a:r>
              <a:rPr lang="en-US" dirty="0" smtClean="0"/>
              <a:t>3 InfoPath forms with 5 unique views</a:t>
            </a:r>
            <a:br>
              <a:rPr lang="en-US" dirty="0" smtClean="0"/>
            </a:br>
            <a:endParaRPr lang="en-US" dirty="0" smtClean="0"/>
          </a:p>
          <a:p>
            <a:r>
              <a:rPr lang="en-US" dirty="0" smtClean="0"/>
              <a:t>Security model with “All Authenticated Users” having Full Control to the site</a:t>
            </a:r>
          </a:p>
          <a:p>
            <a:endParaRPr lang="en-US" dirty="0"/>
          </a:p>
        </p:txBody>
      </p:sp>
    </p:spTree>
    <p:extLst>
      <p:ext uri="{BB962C8B-B14F-4D97-AF65-F5344CB8AC3E}">
        <p14:creationId xmlns:p14="http://schemas.microsoft.com/office/powerpoint/2010/main" val="32956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23</a:t>
            </a:fld>
            <a:endParaRPr lang="en-US"/>
          </a:p>
        </p:txBody>
      </p:sp>
      <p:sp>
        <p:nvSpPr>
          <p:cNvPr id="3" name="Title 2"/>
          <p:cNvSpPr>
            <a:spLocks noGrp="1"/>
          </p:cNvSpPr>
          <p:nvPr>
            <p:ph type="title"/>
          </p:nvPr>
        </p:nvSpPr>
        <p:spPr/>
        <p:txBody>
          <a:bodyPr/>
          <a:lstStyle/>
          <a:p>
            <a:r>
              <a:rPr lang="en-US" dirty="0" smtClean="0"/>
              <a:t>What I did next…</a:t>
            </a:r>
            <a:endParaRPr lang="en-US" dirty="0"/>
          </a:p>
        </p:txBody>
      </p:sp>
      <p:pic>
        <p:nvPicPr>
          <p:cNvPr id="5" name="Content Placeholder 4"/>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2437878" y="1068388"/>
            <a:ext cx="4263482" cy="3641725"/>
          </a:xfrm>
          <a:prstGeom prst="rect">
            <a:avLst/>
          </a:prstGeom>
        </p:spPr>
      </p:pic>
    </p:spTree>
    <p:extLst>
      <p:ext uri="{BB962C8B-B14F-4D97-AF65-F5344CB8AC3E}">
        <p14:creationId xmlns:p14="http://schemas.microsoft.com/office/powerpoint/2010/main" val="2463230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24</a:t>
            </a:fld>
            <a:endParaRPr lang="en-US"/>
          </a:p>
        </p:txBody>
      </p:sp>
      <p:sp>
        <p:nvSpPr>
          <p:cNvPr id="3" name="Title 2"/>
          <p:cNvSpPr>
            <a:spLocks noGrp="1"/>
          </p:cNvSpPr>
          <p:nvPr>
            <p:ph type="title"/>
          </p:nvPr>
        </p:nvSpPr>
        <p:spPr/>
        <p:txBody>
          <a:bodyPr/>
          <a:lstStyle/>
          <a:p>
            <a:r>
              <a:rPr lang="en-US" dirty="0" smtClean="0"/>
              <a:t>Digging a little bit deeper..</a:t>
            </a:r>
            <a:endParaRPr lang="en-US" dirty="0"/>
          </a:p>
        </p:txBody>
      </p:sp>
      <p:sp>
        <p:nvSpPr>
          <p:cNvPr id="4" name="Content Placeholder 3"/>
          <p:cNvSpPr>
            <a:spLocks noGrp="1"/>
          </p:cNvSpPr>
          <p:nvPr>
            <p:ph sz="quarter" idx="4294967295"/>
          </p:nvPr>
        </p:nvSpPr>
        <p:spPr>
          <a:xfrm>
            <a:off x="390525" y="1068388"/>
            <a:ext cx="8358188" cy="2862322"/>
          </a:xfrm>
          <a:prstGeom prst="rect">
            <a:avLst/>
          </a:prstGeom>
        </p:spPr>
        <p:txBody>
          <a:bodyPr/>
          <a:lstStyle/>
          <a:p>
            <a:r>
              <a:rPr lang="en-US" dirty="0"/>
              <a:t>Limited documentation available</a:t>
            </a:r>
          </a:p>
          <a:p>
            <a:r>
              <a:rPr lang="en-US" dirty="0" smtClean="0"/>
              <a:t>Copy item workflows result in delays between operations</a:t>
            </a:r>
          </a:p>
          <a:p>
            <a:pPr lvl="1"/>
            <a:r>
              <a:rPr lang="en-US" dirty="0" smtClean="0"/>
              <a:t>Also introduced complexity when adding new functionality</a:t>
            </a:r>
          </a:p>
          <a:p>
            <a:pPr lvl="1"/>
            <a:r>
              <a:rPr lang="en-US" dirty="0" smtClean="0"/>
              <a:t>Prone to frequent failure</a:t>
            </a:r>
            <a:br>
              <a:rPr lang="en-US" dirty="0" smtClean="0"/>
            </a:br>
            <a:endParaRPr lang="en-US" dirty="0" smtClean="0"/>
          </a:p>
          <a:p>
            <a:r>
              <a:rPr lang="en-US" dirty="0" smtClean="0"/>
              <a:t>InfoPath performance not great (likely from having to load so many columns)</a:t>
            </a:r>
          </a:p>
          <a:p>
            <a:pPr lvl="1"/>
            <a:r>
              <a:rPr lang="en-US" dirty="0" smtClean="0"/>
              <a:t>Also was confusing since all tabs would be visible so users wouldn’t know what was most relevant at that stage</a:t>
            </a:r>
            <a:br>
              <a:rPr lang="en-US" dirty="0" smtClean="0"/>
            </a:br>
            <a:endParaRPr lang="en-US" dirty="0" smtClean="0"/>
          </a:p>
          <a:p>
            <a:r>
              <a:rPr lang="en-US" dirty="0" smtClean="0"/>
              <a:t>Data wasn’t considered sensitive, so security model was focused on enabling correct usage vs trying to prevent malicious activity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921" y="210121"/>
            <a:ext cx="2210403" cy="1466234"/>
          </a:xfrm>
          <a:prstGeom prst="rect">
            <a:avLst/>
          </a:prstGeom>
        </p:spPr>
      </p:pic>
    </p:spTree>
    <p:extLst>
      <p:ext uri="{BB962C8B-B14F-4D97-AF65-F5344CB8AC3E}">
        <p14:creationId xmlns:p14="http://schemas.microsoft.com/office/powerpoint/2010/main" val="257521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25</a:t>
            </a:fld>
            <a:endParaRPr lang="en-US"/>
          </a:p>
        </p:txBody>
      </p:sp>
      <p:sp>
        <p:nvSpPr>
          <p:cNvPr id="3" name="Title 2"/>
          <p:cNvSpPr>
            <a:spLocks noGrp="1"/>
          </p:cNvSpPr>
          <p:nvPr>
            <p:ph type="title"/>
          </p:nvPr>
        </p:nvSpPr>
        <p:spPr/>
        <p:txBody>
          <a:bodyPr/>
          <a:lstStyle/>
          <a:p>
            <a:r>
              <a:rPr lang="en-US" dirty="0" smtClean="0"/>
              <a:t>Intake Review Website</a:t>
            </a:r>
            <a:endParaRPr lang="en-US" dirty="0"/>
          </a:p>
        </p:txBody>
      </p:sp>
      <p:pic>
        <p:nvPicPr>
          <p:cNvPr id="5" name="Content Placeholder 4"/>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2521149" y="1068388"/>
            <a:ext cx="4096940" cy="3641725"/>
          </a:xfrm>
          <a:prstGeom prst="rect">
            <a:avLst/>
          </a:prstGeom>
        </p:spPr>
      </p:pic>
      <p:sp>
        <p:nvSpPr>
          <p:cNvPr id="6" name="Right Arrow 5"/>
          <p:cNvSpPr/>
          <p:nvPr/>
        </p:nvSpPr>
        <p:spPr>
          <a:xfrm>
            <a:off x="1884459" y="1661822"/>
            <a:ext cx="978408" cy="484632"/>
          </a:xfrm>
          <a:prstGeom prst="rightArrow">
            <a:avLst/>
          </a:prstGeom>
          <a:solidFill>
            <a:schemeClr val="accent1"/>
          </a:solidFill>
          <a:ln w="6350">
            <a:noFill/>
          </a:ln>
          <a:scene3d>
            <a:camera prst="orthographicFront"/>
            <a:lightRig rig="threePt" dir="t"/>
          </a:scene3d>
          <a:sp3d prstMaterial="matte">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137160" rIns="137160" bIns="91440" numCol="1" spcCol="0" rtlCol="0" fromWordArt="0" anchor="t" anchorCtr="0" forceAA="0" compatLnSpc="1">
            <a:prstTxWarp prst="textNoShape">
              <a:avLst/>
            </a:prstTxWarp>
            <a:noAutofit/>
          </a:bodyPr>
          <a:lstStyle/>
          <a:p>
            <a:pPr algn="ctr">
              <a:spcBef>
                <a:spcPts val="600"/>
              </a:spcBef>
            </a:pPr>
            <a:endParaRPr lang="en-US" sz="1200" dirty="0" err="1">
              <a:gradFill>
                <a:gsLst>
                  <a:gs pos="42083">
                    <a:schemeClr val="bg1"/>
                  </a:gs>
                  <a:gs pos="85000">
                    <a:schemeClr val="bg1"/>
                  </a:gs>
                </a:gsLst>
                <a:lin ang="5400000" scaled="0"/>
              </a:gradFill>
              <a:latin typeface="Segoe UI" panose="020B0502040204020203" pitchFamily="34" charset="0"/>
              <a:cs typeface="Segoe UI" panose="020B0502040204020203" pitchFamily="34" charset="0"/>
            </a:endParaRPr>
          </a:p>
        </p:txBody>
      </p:sp>
      <p:sp>
        <p:nvSpPr>
          <p:cNvPr id="7" name="TextBox 6"/>
          <p:cNvSpPr txBox="1"/>
          <p:nvPr/>
        </p:nvSpPr>
        <p:spPr>
          <a:xfrm>
            <a:off x="176683" y="1661822"/>
            <a:ext cx="1490408" cy="578620"/>
          </a:xfrm>
          <a:prstGeom prst="rect">
            <a:avLst/>
          </a:prstGeom>
          <a:noFill/>
        </p:spPr>
        <p:txBody>
          <a:bodyPr wrap="none" rtlCol="0">
            <a:spAutoFit/>
          </a:bodyPr>
          <a:lstStyle/>
          <a:p>
            <a:pPr algn="ctr">
              <a:lnSpc>
                <a:spcPct val="90000"/>
              </a:lnSpc>
              <a:spcBef>
                <a:spcPts val="1200"/>
              </a:spcBef>
              <a:buClr>
                <a:srgbClr val="CC0000"/>
              </a:buClr>
              <a:buSzPct val="110000"/>
            </a:pPr>
            <a:r>
              <a:rPr lang="en-US" sz="1200" dirty="0" smtClean="0">
                <a:gradFill>
                  <a:gsLst>
                    <a:gs pos="0">
                      <a:schemeClr val="tx1"/>
                    </a:gs>
                    <a:gs pos="98000">
                      <a:schemeClr val="tx1"/>
                    </a:gs>
                  </a:gsLst>
                  <a:lin ang="5400000" scaled="0"/>
                </a:gradFill>
                <a:latin typeface="Segoe UI" panose="020B0502040204020203" pitchFamily="34" charset="0"/>
                <a:cs typeface="Segoe UI" panose="020B0502040204020203" pitchFamily="34" charset="0"/>
              </a:rPr>
              <a:t>Audience Targeting</a:t>
            </a:r>
          </a:p>
          <a:p>
            <a:pPr algn="ctr">
              <a:lnSpc>
                <a:spcPct val="90000"/>
              </a:lnSpc>
              <a:spcBef>
                <a:spcPts val="1200"/>
              </a:spcBef>
              <a:buClr>
                <a:srgbClr val="CC0000"/>
              </a:buClr>
              <a:buSzPct val="110000"/>
            </a:pPr>
            <a:r>
              <a:rPr lang="en-US" sz="1200" dirty="0" smtClean="0">
                <a:gradFill>
                  <a:gsLst>
                    <a:gs pos="0">
                      <a:schemeClr val="tx1"/>
                    </a:gs>
                    <a:gs pos="98000">
                      <a:schemeClr val="tx1"/>
                    </a:gs>
                  </a:gsLst>
                  <a:lin ang="5400000" scaled="0"/>
                </a:gradFill>
                <a:latin typeface="Segoe UI" panose="020B0502040204020203" pitchFamily="34" charset="0"/>
                <a:cs typeface="Segoe UI" panose="020B0502040204020203" pitchFamily="34" charset="0"/>
              </a:rPr>
              <a:t>for navigation</a:t>
            </a:r>
          </a:p>
        </p:txBody>
      </p:sp>
    </p:spTree>
    <p:extLst>
      <p:ext uri="{BB962C8B-B14F-4D97-AF65-F5344CB8AC3E}">
        <p14:creationId xmlns:p14="http://schemas.microsoft.com/office/powerpoint/2010/main" val="1228509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26</a:t>
            </a:fld>
            <a:endParaRPr lang="en-US"/>
          </a:p>
        </p:txBody>
      </p:sp>
      <p:sp>
        <p:nvSpPr>
          <p:cNvPr id="3" name="Title 2"/>
          <p:cNvSpPr>
            <a:spLocks noGrp="1"/>
          </p:cNvSpPr>
          <p:nvPr>
            <p:ph type="title"/>
          </p:nvPr>
        </p:nvSpPr>
        <p:spPr/>
        <p:txBody>
          <a:bodyPr/>
          <a:lstStyle/>
          <a:p>
            <a:r>
              <a:rPr lang="en-US" dirty="0" smtClean="0"/>
              <a:t>Key Points on Audience Targeting</a:t>
            </a:r>
            <a:endParaRPr lang="en-US" dirty="0"/>
          </a:p>
        </p:txBody>
      </p:sp>
      <p:sp>
        <p:nvSpPr>
          <p:cNvPr id="4" name="Content Placeholder 3"/>
          <p:cNvSpPr>
            <a:spLocks noGrp="1"/>
          </p:cNvSpPr>
          <p:nvPr>
            <p:ph sz="quarter" idx="4294967295"/>
          </p:nvPr>
        </p:nvSpPr>
        <p:spPr>
          <a:xfrm>
            <a:off x="390525" y="1068388"/>
            <a:ext cx="8358188" cy="1124410"/>
          </a:xfrm>
          <a:prstGeom prst="rect">
            <a:avLst/>
          </a:prstGeom>
        </p:spPr>
        <p:txBody>
          <a:bodyPr/>
          <a:lstStyle/>
          <a:p>
            <a:r>
              <a:rPr lang="en-US" dirty="0" smtClean="0"/>
              <a:t>Audience targeting </a:t>
            </a:r>
            <a:r>
              <a:rPr lang="en-US" b="1" dirty="0" smtClean="0"/>
              <a:t>is not </a:t>
            </a:r>
            <a:r>
              <a:rPr lang="en-US" dirty="0" smtClean="0"/>
              <a:t>Security!</a:t>
            </a:r>
          </a:p>
          <a:p>
            <a:pPr lvl="2"/>
            <a:r>
              <a:rPr lang="en-US" dirty="0" smtClean="0"/>
              <a:t>Users will still have access to backend lists based on security groups</a:t>
            </a:r>
          </a:p>
          <a:p>
            <a:pPr lvl="2"/>
            <a:r>
              <a:rPr lang="en-US" dirty="0" smtClean="0"/>
              <a:t>Search will not trim any of those results</a:t>
            </a:r>
          </a:p>
          <a:p>
            <a:r>
              <a:rPr lang="en-US" dirty="0" smtClean="0"/>
              <a:t>Audience targeting is a good way to surface information to specific user populations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4632" y="2520778"/>
            <a:ext cx="2625237" cy="1968928"/>
          </a:xfrm>
          <a:prstGeom prst="rect">
            <a:avLst/>
          </a:prstGeom>
        </p:spPr>
      </p:pic>
    </p:spTree>
    <p:extLst>
      <p:ext uri="{BB962C8B-B14F-4D97-AF65-F5344CB8AC3E}">
        <p14:creationId xmlns:p14="http://schemas.microsoft.com/office/powerpoint/2010/main" val="540117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27</a:t>
            </a:fld>
            <a:endParaRPr lang="en-US"/>
          </a:p>
        </p:txBody>
      </p:sp>
      <p:sp>
        <p:nvSpPr>
          <p:cNvPr id="3" name="Title 2"/>
          <p:cNvSpPr>
            <a:spLocks noGrp="1"/>
          </p:cNvSpPr>
          <p:nvPr>
            <p:ph type="title"/>
          </p:nvPr>
        </p:nvSpPr>
        <p:spPr/>
        <p:txBody>
          <a:bodyPr/>
          <a:lstStyle/>
          <a:p>
            <a:r>
              <a:rPr lang="en-US" dirty="0" smtClean="0"/>
              <a:t>My objectives</a:t>
            </a:r>
            <a:endParaRPr lang="en-US" dirty="0"/>
          </a:p>
        </p:txBody>
      </p:sp>
      <p:sp>
        <p:nvSpPr>
          <p:cNvPr id="4" name="Content Placeholder 3"/>
          <p:cNvSpPr>
            <a:spLocks noGrp="1"/>
          </p:cNvSpPr>
          <p:nvPr>
            <p:ph sz="quarter" idx="4294967295"/>
          </p:nvPr>
        </p:nvSpPr>
        <p:spPr>
          <a:xfrm>
            <a:off x="390525" y="1068388"/>
            <a:ext cx="8358188" cy="3613297"/>
          </a:xfrm>
          <a:prstGeom prst="rect">
            <a:avLst/>
          </a:prstGeom>
        </p:spPr>
        <p:txBody>
          <a:bodyPr/>
          <a:lstStyle/>
          <a:p>
            <a:r>
              <a:rPr lang="en-US" dirty="0" smtClean="0"/>
              <a:t>Consolidate 3 main lists into a single list</a:t>
            </a:r>
          </a:p>
          <a:p>
            <a:pPr lvl="1"/>
            <a:r>
              <a:rPr lang="en-US" dirty="0" smtClean="0"/>
              <a:t>Eventually reduce column count</a:t>
            </a:r>
            <a:br>
              <a:rPr lang="en-US" dirty="0" smtClean="0"/>
            </a:br>
            <a:endParaRPr lang="en-US" dirty="0" smtClean="0"/>
          </a:p>
          <a:p>
            <a:r>
              <a:rPr lang="en-US" dirty="0" smtClean="0"/>
              <a:t>Reduce 7+ workflows into 2 </a:t>
            </a:r>
          </a:p>
          <a:p>
            <a:pPr lvl="1"/>
            <a:r>
              <a:rPr lang="en-US" dirty="0" smtClean="0"/>
              <a:t>New item create</a:t>
            </a:r>
          </a:p>
          <a:p>
            <a:pPr lvl="1"/>
            <a:r>
              <a:rPr lang="en-US" dirty="0" smtClean="0"/>
              <a:t>Edit item</a:t>
            </a:r>
            <a:br>
              <a:rPr lang="en-US" dirty="0" smtClean="0"/>
            </a:br>
            <a:endParaRPr lang="en-US" dirty="0" smtClean="0"/>
          </a:p>
          <a:p>
            <a:r>
              <a:rPr lang="en-US" dirty="0" smtClean="0"/>
              <a:t>Improve forms experience so users would only see relevant tabs</a:t>
            </a:r>
          </a:p>
          <a:p>
            <a:pPr lvl="1"/>
            <a:r>
              <a:rPr lang="en-US" dirty="0" smtClean="0"/>
              <a:t>Maintain InfoPath forms – do not convert to custom development solution</a:t>
            </a:r>
            <a:br>
              <a:rPr lang="en-US" dirty="0" smtClean="0"/>
            </a:br>
            <a:endParaRPr lang="en-US" dirty="0" smtClean="0"/>
          </a:p>
          <a:p>
            <a:r>
              <a:rPr lang="en-US" dirty="0" smtClean="0"/>
              <a:t>Leverage SharePoint out-of-the-box where appropriate, supplement with JavaScript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980" y="588137"/>
            <a:ext cx="1524000" cy="2276475"/>
          </a:xfrm>
          <a:prstGeom prst="rect">
            <a:avLst/>
          </a:prstGeom>
        </p:spPr>
      </p:pic>
    </p:spTree>
    <p:extLst>
      <p:ext uri="{BB962C8B-B14F-4D97-AF65-F5344CB8AC3E}">
        <p14:creationId xmlns:p14="http://schemas.microsoft.com/office/powerpoint/2010/main" val="3825657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Addressing the workflows</a:t>
            </a:r>
            <a:endParaRPr lang="en-US" dirty="0"/>
          </a:p>
        </p:txBody>
      </p:sp>
      <p:sp>
        <p:nvSpPr>
          <p:cNvPr id="5" name="Content Placeholder 4"/>
          <p:cNvSpPr>
            <a:spLocks noGrp="1"/>
          </p:cNvSpPr>
          <p:nvPr>
            <p:ph sz="quarter" idx="4294967295"/>
          </p:nvPr>
        </p:nvSpPr>
        <p:spPr>
          <a:xfrm>
            <a:off x="390525" y="1068388"/>
            <a:ext cx="8358188" cy="1966692"/>
          </a:xfrm>
          <a:prstGeom prst="rect">
            <a:avLst/>
          </a:prstGeom>
        </p:spPr>
        <p:txBody>
          <a:bodyPr/>
          <a:lstStyle/>
          <a:p>
            <a:r>
              <a:rPr lang="en-US" dirty="0" smtClean="0"/>
              <a:t>Multiple SharePoint 2013 reusable workflows</a:t>
            </a:r>
          </a:p>
          <a:p>
            <a:pPr lvl="1"/>
            <a:r>
              <a:rPr lang="en-US" dirty="0" smtClean="0"/>
              <a:t>New item create workflow updates request item category based on choice values</a:t>
            </a:r>
          </a:p>
          <a:p>
            <a:pPr lvl="1"/>
            <a:r>
              <a:rPr lang="en-US" dirty="0" smtClean="0"/>
              <a:t>Creates items in supporting lists</a:t>
            </a:r>
            <a:br>
              <a:rPr lang="en-US" dirty="0" smtClean="0"/>
            </a:br>
            <a:endParaRPr lang="en-US" dirty="0" smtClean="0"/>
          </a:p>
          <a:p>
            <a:r>
              <a:rPr lang="en-US" dirty="0" smtClean="0"/>
              <a:t>Several SharePoint 2010 workflows for copy item (sync steps) between lists</a:t>
            </a:r>
          </a:p>
          <a:p>
            <a:pPr lvl="1"/>
            <a:r>
              <a:rPr lang="en-US" dirty="0" smtClean="0"/>
              <a:t>Sometimes these would collide with each other</a:t>
            </a:r>
          </a:p>
          <a:p>
            <a:pPr lvl="1"/>
            <a:r>
              <a:rPr lang="en-US" dirty="0" smtClean="0"/>
              <a:t>Delays in processing to the next step of the process</a:t>
            </a:r>
            <a:endParaRPr lang="en-US" dirty="0"/>
          </a:p>
        </p:txBody>
      </p:sp>
    </p:spTree>
    <p:extLst>
      <p:ext uri="{BB962C8B-B14F-4D97-AF65-F5344CB8AC3E}">
        <p14:creationId xmlns:p14="http://schemas.microsoft.com/office/powerpoint/2010/main" val="5293169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29</a:t>
            </a:fld>
            <a:endParaRPr lang="en-US"/>
          </a:p>
        </p:txBody>
      </p:sp>
      <p:sp>
        <p:nvSpPr>
          <p:cNvPr id="3" name="Title 2"/>
          <p:cNvSpPr>
            <a:spLocks noGrp="1"/>
          </p:cNvSpPr>
          <p:nvPr>
            <p:ph type="title"/>
          </p:nvPr>
        </p:nvSpPr>
        <p:spPr/>
        <p:txBody>
          <a:bodyPr/>
          <a:lstStyle/>
          <a:p>
            <a:r>
              <a:rPr lang="en-US" dirty="0" smtClean="0"/>
              <a:t>Reusable Workflows </a:t>
            </a:r>
            <a:r>
              <a:rPr lang="en-US" dirty="0" smtClean="0"/>
              <a:t>or </a:t>
            </a:r>
            <a:r>
              <a:rPr lang="en-US" dirty="0" smtClean="0"/>
              <a:t>List Workflows</a:t>
            </a:r>
            <a:endParaRPr lang="en-US" dirty="0"/>
          </a:p>
        </p:txBody>
      </p:sp>
      <p:sp>
        <p:nvSpPr>
          <p:cNvPr id="4" name="Content Placeholder 3"/>
          <p:cNvSpPr>
            <a:spLocks noGrp="1"/>
          </p:cNvSpPr>
          <p:nvPr>
            <p:ph sz="quarter" idx="4294967295"/>
          </p:nvPr>
        </p:nvSpPr>
        <p:spPr>
          <a:xfrm>
            <a:off x="390525" y="1068388"/>
            <a:ext cx="8358188" cy="2609945"/>
          </a:xfrm>
          <a:prstGeom prst="rect">
            <a:avLst/>
          </a:prstGeom>
        </p:spPr>
        <p:txBody>
          <a:bodyPr/>
          <a:lstStyle/>
          <a:p>
            <a:r>
              <a:rPr lang="en-US" dirty="0" smtClean="0"/>
              <a:t>Reusable workflows are fantastic when you plan to </a:t>
            </a:r>
            <a:r>
              <a:rPr lang="en-US" b="1" u="sng" dirty="0" smtClean="0"/>
              <a:t>reuse</a:t>
            </a:r>
            <a:r>
              <a:rPr lang="en-US" dirty="0" smtClean="0"/>
              <a:t> them across multiple lists</a:t>
            </a:r>
            <a:br>
              <a:rPr lang="en-US" dirty="0" smtClean="0"/>
            </a:br>
            <a:endParaRPr lang="en-US" dirty="0" smtClean="0"/>
          </a:p>
          <a:p>
            <a:r>
              <a:rPr lang="en-US" dirty="0" smtClean="0"/>
              <a:t>They increase the amount of development time if you are making lots of list item updates or changes</a:t>
            </a:r>
          </a:p>
          <a:p>
            <a:pPr lvl="1"/>
            <a:r>
              <a:rPr lang="en-US" dirty="0" smtClean="0"/>
              <a:t>You have to find the item which you plan to update via some property (GUID, Unique ID, etc.) vs leveraging “Current Item” which is the List item that the workflow is running against</a:t>
            </a:r>
            <a:br>
              <a:rPr lang="en-US" dirty="0" smtClean="0"/>
            </a:br>
            <a:endParaRPr lang="en-US" dirty="0"/>
          </a:p>
          <a:p>
            <a:r>
              <a:rPr lang="en-US" dirty="0" smtClean="0"/>
              <a:t>One downside is you can’t easily </a:t>
            </a:r>
            <a:r>
              <a:rPr lang="en-US" dirty="0" smtClean="0"/>
              <a:t>migrate List </a:t>
            </a:r>
            <a:r>
              <a:rPr lang="en-US" dirty="0" smtClean="0"/>
              <a:t>workflow between </a:t>
            </a:r>
            <a:r>
              <a:rPr lang="en-US" dirty="0" smtClean="0"/>
              <a:t>environments* without 3</a:t>
            </a:r>
            <a:r>
              <a:rPr lang="en-US" baseline="30000" dirty="0" smtClean="0"/>
              <a:t>rd</a:t>
            </a:r>
            <a:r>
              <a:rPr lang="en-US" dirty="0" smtClean="0"/>
              <a:t> party products</a:t>
            </a:r>
            <a:r>
              <a:rPr lang="en-US" dirty="0" smtClean="0"/>
              <a:t/>
            </a:r>
            <a:br>
              <a:rPr lang="en-US" dirty="0" smtClean="0"/>
            </a:br>
            <a:endParaRPr lang="en-US" dirty="0"/>
          </a:p>
        </p:txBody>
      </p:sp>
    </p:spTree>
    <p:extLst>
      <p:ext uri="{BB962C8B-B14F-4D97-AF65-F5344CB8AC3E}">
        <p14:creationId xmlns:p14="http://schemas.microsoft.com/office/powerpoint/2010/main" val="363749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Slide Number Placeholder 2"/>
          <p:cNvSpPr>
            <a:spLocks noGrp="1"/>
          </p:cNvSpPr>
          <p:nvPr>
            <p:ph type="sldNum" sz="quarter" idx="12"/>
          </p:nvPr>
        </p:nvSpPr>
        <p:spPr/>
        <p:txBody>
          <a:bodyPr/>
          <a:lstStyle/>
          <a:p>
            <a:fld id="{4CA37C95-3A7F-4C90-9D28-0B573484ACDD}" type="slidenum">
              <a:rPr lang="en-US" smtClean="0"/>
              <a:t>3</a:t>
            </a:fld>
            <a:endParaRPr lang="en-US" dirty="0"/>
          </a:p>
        </p:txBody>
      </p:sp>
      <p:sp>
        <p:nvSpPr>
          <p:cNvPr id="4" name="Text Placeholder 3"/>
          <p:cNvSpPr>
            <a:spLocks noGrp="1"/>
          </p:cNvSpPr>
          <p:nvPr>
            <p:ph type="body" sz="quarter" idx="4294967295"/>
          </p:nvPr>
        </p:nvSpPr>
        <p:spPr>
          <a:xfrm>
            <a:off x="404813" y="1234440"/>
            <a:ext cx="8339328" cy="4204228"/>
          </a:xfrm>
        </p:spPr>
        <p:txBody>
          <a:bodyPr/>
          <a:lstStyle/>
          <a:p>
            <a:r>
              <a:rPr lang="en-US" dirty="0" smtClean="0"/>
              <a:t>Solution Architect with Slalom Consulting</a:t>
            </a:r>
            <a:br>
              <a:rPr lang="en-US" dirty="0" smtClean="0"/>
            </a:br>
            <a:endParaRPr lang="en-US" dirty="0" smtClean="0"/>
          </a:p>
          <a:p>
            <a:r>
              <a:rPr lang="en-US" dirty="0" smtClean="0"/>
              <a:t>10+ years in the IT Field</a:t>
            </a:r>
            <a:br>
              <a:rPr lang="en-US" dirty="0" smtClean="0"/>
            </a:br>
            <a:endParaRPr lang="en-US" dirty="0"/>
          </a:p>
          <a:p>
            <a:r>
              <a:rPr lang="en-US" dirty="0" smtClean="0"/>
              <a:t>Happily married for 4 years!</a:t>
            </a:r>
            <a:br>
              <a:rPr lang="en-US" dirty="0" smtClean="0"/>
            </a:br>
            <a:endParaRPr lang="en-US" dirty="0" smtClean="0"/>
          </a:p>
          <a:p>
            <a:r>
              <a:rPr lang="en-US" dirty="0" smtClean="0"/>
              <a:t>President of CT SharePoint Users Group (</a:t>
            </a:r>
            <a:r>
              <a:rPr lang="en-US" dirty="0" smtClean="0">
                <a:hlinkClick r:id="rId2"/>
              </a:rPr>
              <a:t>www.ctspug.org</a:t>
            </a:r>
            <a:r>
              <a:rPr lang="en-US" dirty="0" smtClean="0"/>
              <a:t>)</a:t>
            </a:r>
          </a:p>
          <a:p>
            <a:pPr marL="0" indent="0">
              <a:buNone/>
            </a:pPr>
            <a:r>
              <a:rPr lang="en-US" dirty="0"/>
              <a:t/>
            </a:r>
            <a:br>
              <a:rPr lang="en-US" dirty="0"/>
            </a:br>
            <a:r>
              <a:rPr lang="en-US" dirty="0" smtClean="0"/>
              <a:t>Blog: </a:t>
            </a:r>
            <a:r>
              <a:rPr lang="en-US" dirty="0" smtClean="0">
                <a:hlinkClick r:id="rId3"/>
              </a:rPr>
              <a:t>www.jaredmatfess.com</a:t>
            </a:r>
            <a:endParaRPr lang="en-US" dirty="0" smtClean="0"/>
          </a:p>
          <a:p>
            <a:pPr marL="0" indent="0">
              <a:buNone/>
            </a:pPr>
            <a:r>
              <a:rPr lang="en-US" dirty="0" smtClean="0"/>
              <a:t>Twitter: @</a:t>
            </a:r>
            <a:r>
              <a:rPr lang="en-US" dirty="0" err="1" smtClean="0"/>
              <a:t>JaredMatfess</a:t>
            </a:r>
            <a:endParaRPr lang="en-US" dirty="0" smtClean="0"/>
          </a:p>
          <a:p>
            <a:pPr marL="0" indent="0">
              <a:buNone/>
            </a:pPr>
            <a:r>
              <a:rPr lang="en-US" dirty="0" smtClean="0"/>
              <a:t>E-mail: </a:t>
            </a:r>
            <a:r>
              <a:rPr lang="en-US" dirty="0" smtClean="0">
                <a:hlinkClick r:id="rId4"/>
              </a:rPr>
              <a:t>JaredM@slalom.com</a:t>
            </a:r>
            <a:endParaRPr lang="en-US" dirty="0" smtClean="0"/>
          </a:p>
          <a:p>
            <a:pPr marL="0" indent="0">
              <a:buNone/>
            </a:pPr>
            <a:endParaRPr lang="en-US" dirty="0" smtClean="0"/>
          </a:p>
          <a:p>
            <a:pPr marL="0" indent="0">
              <a:buNone/>
            </a:pP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297" y="2943475"/>
            <a:ext cx="1579100" cy="66348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8825" y="810835"/>
            <a:ext cx="2348516" cy="1557849"/>
          </a:xfrm>
          <a:prstGeom prst="rect">
            <a:avLst/>
          </a:prstGeom>
        </p:spPr>
      </p:pic>
    </p:spTree>
    <p:extLst>
      <p:ext uri="{BB962C8B-B14F-4D97-AF65-F5344CB8AC3E}">
        <p14:creationId xmlns:p14="http://schemas.microsoft.com/office/powerpoint/2010/main" val="1188993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30</a:t>
            </a:fld>
            <a:endParaRPr lang="en-US"/>
          </a:p>
        </p:txBody>
      </p:sp>
      <p:sp>
        <p:nvSpPr>
          <p:cNvPr id="3" name="Title 2"/>
          <p:cNvSpPr>
            <a:spLocks noGrp="1"/>
          </p:cNvSpPr>
          <p:nvPr>
            <p:ph type="title"/>
          </p:nvPr>
        </p:nvSpPr>
        <p:spPr/>
        <p:txBody>
          <a:bodyPr/>
          <a:lstStyle/>
          <a:p>
            <a:r>
              <a:rPr lang="en-US" dirty="0" smtClean="0"/>
              <a:t>Addressing the forms</a:t>
            </a:r>
            <a:endParaRPr lang="en-US" dirty="0"/>
          </a:p>
        </p:txBody>
      </p:sp>
      <p:sp>
        <p:nvSpPr>
          <p:cNvPr id="4" name="Content Placeholder 3"/>
          <p:cNvSpPr>
            <a:spLocks noGrp="1"/>
          </p:cNvSpPr>
          <p:nvPr>
            <p:ph sz="quarter" idx="4294967295"/>
          </p:nvPr>
        </p:nvSpPr>
        <p:spPr>
          <a:xfrm>
            <a:off x="390525" y="1068388"/>
            <a:ext cx="8358188" cy="2585323"/>
          </a:xfrm>
          <a:prstGeom prst="rect">
            <a:avLst/>
          </a:prstGeom>
        </p:spPr>
        <p:txBody>
          <a:bodyPr/>
          <a:lstStyle/>
          <a:p>
            <a:r>
              <a:rPr lang="en-US" dirty="0" smtClean="0"/>
              <a:t>Ideally I would have loved to replace the forms with something besides InfoPath</a:t>
            </a:r>
          </a:p>
          <a:p>
            <a:pPr lvl="1"/>
            <a:r>
              <a:rPr lang="en-US" dirty="0" err="1" smtClean="0"/>
              <a:t>Nintex</a:t>
            </a:r>
            <a:r>
              <a:rPr lang="en-US" dirty="0" smtClean="0"/>
              <a:t> Forms</a:t>
            </a:r>
          </a:p>
          <a:p>
            <a:pPr lvl="1"/>
            <a:r>
              <a:rPr lang="en-US" dirty="0" smtClean="0"/>
              <a:t>K2 Forms</a:t>
            </a:r>
          </a:p>
          <a:p>
            <a:pPr lvl="1"/>
            <a:r>
              <a:rPr lang="en-US" dirty="0" smtClean="0"/>
              <a:t>Custom JavaScript forms</a:t>
            </a:r>
          </a:p>
          <a:p>
            <a:pPr lvl="1"/>
            <a:endParaRPr lang="en-US" dirty="0"/>
          </a:p>
          <a:p>
            <a:r>
              <a:rPr lang="en-US" dirty="0" smtClean="0"/>
              <a:t>Having separate lists enabled a different default view per InfoPath Form</a:t>
            </a:r>
          </a:p>
          <a:p>
            <a:pPr lvl="1"/>
            <a:r>
              <a:rPr lang="en-US" dirty="0" smtClean="0"/>
              <a:t>3x lists</a:t>
            </a:r>
          </a:p>
          <a:p>
            <a:pPr lvl="1"/>
            <a:r>
              <a:rPr lang="en-US" dirty="0" smtClean="0"/>
              <a:t>3x forms</a:t>
            </a:r>
          </a:p>
          <a:p>
            <a:pPr lvl="1"/>
            <a:r>
              <a:rPr lang="en-US" dirty="0" smtClean="0"/>
              <a:t>3x default views</a:t>
            </a:r>
            <a:endParaRPr lang="en-US" dirty="0"/>
          </a:p>
        </p:txBody>
      </p:sp>
      <p:sp>
        <p:nvSpPr>
          <p:cNvPr id="5" name="TextBox 4"/>
          <p:cNvSpPr txBox="1"/>
          <p:nvPr/>
        </p:nvSpPr>
        <p:spPr>
          <a:xfrm>
            <a:off x="390525" y="4492487"/>
            <a:ext cx="8445261" cy="313932"/>
          </a:xfrm>
          <a:prstGeom prst="rect">
            <a:avLst/>
          </a:prstGeom>
          <a:noFill/>
        </p:spPr>
        <p:txBody>
          <a:bodyPr wrap="none" rtlCol="0">
            <a:spAutoFit/>
          </a:bodyPr>
          <a:lstStyle/>
          <a:p>
            <a:pPr>
              <a:lnSpc>
                <a:spcPct val="90000"/>
              </a:lnSpc>
              <a:spcBef>
                <a:spcPts val="1200"/>
              </a:spcBef>
              <a:buClr>
                <a:srgbClr val="CC0000"/>
              </a:buClr>
              <a:buSzPct val="110000"/>
            </a:pPr>
            <a:r>
              <a:rPr lang="en-US" sz="1600" b="1" dirty="0" smtClean="0">
                <a:gradFill>
                  <a:gsLst>
                    <a:gs pos="0">
                      <a:schemeClr val="tx1"/>
                    </a:gs>
                    <a:gs pos="98000">
                      <a:schemeClr val="tx1"/>
                    </a:gs>
                  </a:gsLst>
                  <a:lin ang="5400000" scaled="0"/>
                </a:gradFill>
                <a:latin typeface="Segoe UI" panose="020B0502040204020203" pitchFamily="34" charset="0"/>
                <a:cs typeface="Segoe UI" panose="020B0502040204020203" pitchFamily="34" charset="0"/>
              </a:rPr>
              <a:t>Problem Statement</a:t>
            </a:r>
            <a:r>
              <a:rPr lang="en-US" sz="1600" dirty="0" smtClean="0">
                <a:gradFill>
                  <a:gsLst>
                    <a:gs pos="0">
                      <a:schemeClr val="tx1"/>
                    </a:gs>
                    <a:gs pos="98000">
                      <a:schemeClr val="tx1"/>
                    </a:gs>
                  </a:gsLst>
                  <a:lin ang="5400000" scaled="0"/>
                </a:gradFill>
                <a:latin typeface="Segoe UI" panose="020B0502040204020203" pitchFamily="34" charset="0"/>
                <a:cs typeface="Segoe UI" panose="020B0502040204020203" pitchFamily="34" charset="0"/>
              </a:rPr>
              <a:t>: How do we define rules for different people if sharing the same form?</a:t>
            </a:r>
          </a:p>
        </p:txBody>
      </p:sp>
    </p:spTree>
    <p:extLst>
      <p:ext uri="{BB962C8B-B14F-4D97-AF65-F5344CB8AC3E}">
        <p14:creationId xmlns:p14="http://schemas.microsoft.com/office/powerpoint/2010/main" val="1849257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31</a:t>
            </a:fld>
            <a:endParaRPr lang="en-US"/>
          </a:p>
        </p:txBody>
      </p:sp>
      <p:sp>
        <p:nvSpPr>
          <p:cNvPr id="3" name="Text Placeholder 2"/>
          <p:cNvSpPr>
            <a:spLocks noGrp="1"/>
          </p:cNvSpPr>
          <p:nvPr>
            <p:ph type="body" sz="quarter" idx="4294967295"/>
          </p:nvPr>
        </p:nvSpPr>
        <p:spPr>
          <a:xfrm>
            <a:off x="390525" y="1067725"/>
            <a:ext cx="8357616" cy="1751249"/>
          </a:xfrm>
        </p:spPr>
        <p:txBody>
          <a:bodyPr/>
          <a:lstStyle/>
          <a:p>
            <a:r>
              <a:rPr lang="en-US" dirty="0" smtClean="0"/>
              <a:t>Single InfoPath Form (5 views)</a:t>
            </a:r>
            <a:br>
              <a:rPr lang="en-US" dirty="0" smtClean="0"/>
            </a:br>
            <a:endParaRPr lang="en-US" dirty="0" smtClean="0"/>
          </a:p>
          <a:p>
            <a:r>
              <a:rPr lang="en-US" dirty="0" smtClean="0"/>
              <a:t>2 SharePoint Designer 2013 workflows</a:t>
            </a:r>
          </a:p>
          <a:p>
            <a:pPr lvl="1"/>
            <a:r>
              <a:rPr lang="en-US" dirty="0" smtClean="0"/>
              <a:t>No calling of SP2010 workflows for Copy Item tasks</a:t>
            </a:r>
            <a:br>
              <a:rPr lang="en-US" dirty="0" smtClean="0"/>
            </a:br>
            <a:endParaRPr lang="en-US" dirty="0" smtClean="0"/>
          </a:p>
          <a:p>
            <a:r>
              <a:rPr lang="en-US" dirty="0" smtClean="0"/>
              <a:t>Reduce column count</a:t>
            </a:r>
            <a:endParaRPr lang="en-US" dirty="0"/>
          </a:p>
        </p:txBody>
      </p:sp>
      <p:sp>
        <p:nvSpPr>
          <p:cNvPr id="4" name="Title 3"/>
          <p:cNvSpPr>
            <a:spLocks noGrp="1"/>
          </p:cNvSpPr>
          <p:nvPr>
            <p:ph type="title"/>
          </p:nvPr>
        </p:nvSpPr>
        <p:spPr/>
        <p:txBody>
          <a:bodyPr/>
          <a:lstStyle/>
          <a:p>
            <a:r>
              <a:rPr lang="en-US" dirty="0" smtClean="0"/>
              <a:t>Ideal “Future State”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8073" y="382622"/>
            <a:ext cx="2881100" cy="3327670"/>
          </a:xfrm>
          <a:prstGeom prst="rect">
            <a:avLst/>
          </a:prstGeom>
        </p:spPr>
      </p:pic>
    </p:spTree>
    <p:extLst>
      <p:ext uri="{BB962C8B-B14F-4D97-AF65-F5344CB8AC3E}">
        <p14:creationId xmlns:p14="http://schemas.microsoft.com/office/powerpoint/2010/main" val="226226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0807" y="944113"/>
            <a:ext cx="8183720" cy="444737"/>
          </a:xfrm>
        </p:spPr>
        <p:txBody>
          <a:bodyPr/>
          <a:lstStyle/>
          <a:p>
            <a:r>
              <a:rPr lang="en-US" dirty="0" smtClean="0"/>
              <a:t>Demo</a:t>
            </a:r>
            <a:endParaRPr lang="en-US" dirty="0"/>
          </a:p>
        </p:txBody>
      </p:sp>
      <p:sp>
        <p:nvSpPr>
          <p:cNvPr id="6" name="Subtitle 5"/>
          <p:cNvSpPr>
            <a:spLocks noGrp="1"/>
          </p:cNvSpPr>
          <p:nvPr>
            <p:ph type="subTitle" idx="1"/>
          </p:nvPr>
        </p:nvSpPr>
        <p:spPr/>
        <p:txBody>
          <a:bodyPr/>
          <a:lstStyle/>
          <a:p>
            <a:r>
              <a:rPr lang="en-US" dirty="0" smtClean="0"/>
              <a:t>“Some tips &amp; tricks”</a:t>
            </a:r>
            <a:endParaRPr lang="en-US" dirty="0"/>
          </a:p>
        </p:txBody>
      </p:sp>
      <p:sp>
        <p:nvSpPr>
          <p:cNvPr id="2" name="Slide Number Placeholder 1"/>
          <p:cNvSpPr>
            <a:spLocks noGrp="1"/>
          </p:cNvSpPr>
          <p:nvPr>
            <p:ph type="sldNum" sz="quarter" idx="4294967295"/>
          </p:nvPr>
        </p:nvSpPr>
        <p:spPr>
          <a:xfrm>
            <a:off x="7010400" y="4960938"/>
            <a:ext cx="2133600" cy="147637"/>
          </a:xfrm>
        </p:spPr>
        <p:txBody>
          <a:bodyPr/>
          <a:lstStyle/>
          <a:p>
            <a:fld id="{4CA37C95-3A7F-4C90-9D28-0B573484ACDD}" type="slidenum">
              <a:rPr lang="en-US" smtClean="0"/>
              <a:pPr/>
              <a:t>32</a:t>
            </a:fld>
            <a:endParaRPr lang="en-US"/>
          </a:p>
        </p:txBody>
      </p:sp>
    </p:spTree>
    <p:extLst>
      <p:ext uri="{BB962C8B-B14F-4D97-AF65-F5344CB8AC3E}">
        <p14:creationId xmlns:p14="http://schemas.microsoft.com/office/powerpoint/2010/main" val="3289627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0807" y="944113"/>
            <a:ext cx="8183720" cy="444737"/>
          </a:xfrm>
        </p:spPr>
        <p:txBody>
          <a:bodyPr/>
          <a:lstStyle/>
          <a:p>
            <a:r>
              <a:rPr lang="en-US" dirty="0" smtClean="0"/>
              <a:t>Utility Functions</a:t>
            </a:r>
            <a:endParaRPr lang="en-US" dirty="0"/>
          </a:p>
        </p:txBody>
      </p:sp>
    </p:spTree>
    <p:extLst>
      <p:ext uri="{BB962C8B-B14F-4D97-AF65-F5344CB8AC3E}">
        <p14:creationId xmlns:p14="http://schemas.microsoft.com/office/powerpoint/2010/main" val="37429785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34</a:t>
            </a:fld>
            <a:endParaRPr lang="en-US"/>
          </a:p>
        </p:txBody>
      </p:sp>
      <p:sp>
        <p:nvSpPr>
          <p:cNvPr id="3" name="Title 2"/>
          <p:cNvSpPr>
            <a:spLocks noGrp="1"/>
          </p:cNvSpPr>
          <p:nvPr>
            <p:ph type="title"/>
          </p:nvPr>
        </p:nvSpPr>
        <p:spPr/>
        <p:txBody>
          <a:bodyPr/>
          <a:lstStyle/>
          <a:p>
            <a:r>
              <a:rPr lang="en-US" dirty="0" smtClean="0"/>
              <a:t>Pro-Tip: How to create a Request ID</a:t>
            </a:r>
            <a:endParaRPr lang="en-US" dirty="0"/>
          </a:p>
        </p:txBody>
      </p:sp>
      <p:pic>
        <p:nvPicPr>
          <p:cNvPr id="5" name="Content Placeholder 4"/>
          <p:cNvPicPr>
            <a:picLocks noGrp="1" noChangeAspect="1"/>
          </p:cNvPicPr>
          <p:nvPr>
            <p:ph sz="quarter" idx="4294967295"/>
          </p:nvPr>
        </p:nvPicPr>
        <p:blipFill>
          <a:blip r:embed="rId3"/>
          <a:stretch>
            <a:fillRect/>
          </a:stretch>
        </p:blipFill>
        <p:spPr>
          <a:xfrm>
            <a:off x="812006" y="1090929"/>
            <a:ext cx="7515225" cy="2133600"/>
          </a:xfrm>
          <a:prstGeom prst="rect">
            <a:avLst/>
          </a:prstGeom>
        </p:spPr>
      </p:pic>
      <p:pic>
        <p:nvPicPr>
          <p:cNvPr id="6" name="Picture 5"/>
          <p:cNvPicPr>
            <a:picLocks noChangeAspect="1"/>
          </p:cNvPicPr>
          <p:nvPr/>
        </p:nvPicPr>
        <p:blipFill>
          <a:blip r:embed="rId4"/>
          <a:stretch>
            <a:fillRect/>
          </a:stretch>
        </p:blipFill>
        <p:spPr>
          <a:xfrm>
            <a:off x="2464593" y="3146040"/>
            <a:ext cx="4210050" cy="1743075"/>
          </a:xfrm>
          <a:prstGeom prst="rect">
            <a:avLst/>
          </a:prstGeom>
        </p:spPr>
      </p:pic>
    </p:spTree>
    <p:extLst>
      <p:ext uri="{BB962C8B-B14F-4D97-AF65-F5344CB8AC3E}">
        <p14:creationId xmlns:p14="http://schemas.microsoft.com/office/powerpoint/2010/main" val="3360182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35</a:t>
            </a:fld>
            <a:endParaRPr lang="en-US"/>
          </a:p>
        </p:txBody>
      </p:sp>
      <p:sp>
        <p:nvSpPr>
          <p:cNvPr id="3" name="Title 2"/>
          <p:cNvSpPr>
            <a:spLocks noGrp="1"/>
          </p:cNvSpPr>
          <p:nvPr>
            <p:ph type="title"/>
          </p:nvPr>
        </p:nvSpPr>
        <p:spPr/>
        <p:txBody>
          <a:bodyPr/>
          <a:lstStyle/>
          <a:p>
            <a:r>
              <a:rPr lang="en-US" dirty="0" smtClean="0"/>
              <a:t>Pro-Tip: String Manipulation not like String Theory!</a:t>
            </a:r>
            <a:endParaRPr lang="en-US" dirty="0"/>
          </a:p>
        </p:txBody>
      </p:sp>
      <p:pic>
        <p:nvPicPr>
          <p:cNvPr id="5" name="Content Placeholder 4"/>
          <p:cNvPicPr>
            <a:picLocks noGrp="1" noChangeAspect="1"/>
          </p:cNvPicPr>
          <p:nvPr>
            <p:ph sz="quarter" idx="4294967295"/>
          </p:nvPr>
        </p:nvPicPr>
        <p:blipFill>
          <a:blip r:embed="rId3"/>
          <a:stretch>
            <a:fillRect/>
          </a:stretch>
        </p:blipFill>
        <p:spPr>
          <a:xfrm>
            <a:off x="390525" y="1758035"/>
            <a:ext cx="8358188" cy="2262430"/>
          </a:xfrm>
          <a:prstGeom prst="rect">
            <a:avLst/>
          </a:prstGeom>
        </p:spPr>
      </p:pic>
      <p:pic>
        <p:nvPicPr>
          <p:cNvPr id="6" name="Picture 5"/>
          <p:cNvPicPr>
            <a:picLocks noChangeAspect="1"/>
          </p:cNvPicPr>
          <p:nvPr/>
        </p:nvPicPr>
        <p:blipFill rotWithShape="1">
          <a:blip r:embed="rId4"/>
          <a:srcRect r="5407"/>
          <a:stretch/>
        </p:blipFill>
        <p:spPr>
          <a:xfrm>
            <a:off x="538971" y="1112418"/>
            <a:ext cx="2450719" cy="361950"/>
          </a:xfrm>
          <a:prstGeom prst="rect">
            <a:avLst/>
          </a:prstGeom>
        </p:spPr>
      </p:pic>
      <p:pic>
        <p:nvPicPr>
          <p:cNvPr id="7" name="Picture 6"/>
          <p:cNvPicPr>
            <a:picLocks noChangeAspect="1"/>
          </p:cNvPicPr>
          <p:nvPr/>
        </p:nvPicPr>
        <p:blipFill>
          <a:blip r:embed="rId5"/>
          <a:stretch>
            <a:fillRect/>
          </a:stretch>
        </p:blipFill>
        <p:spPr>
          <a:xfrm>
            <a:off x="5355493" y="1140993"/>
            <a:ext cx="1247775" cy="333375"/>
          </a:xfrm>
          <a:prstGeom prst="rect">
            <a:avLst/>
          </a:prstGeom>
        </p:spPr>
      </p:pic>
      <p:sp>
        <p:nvSpPr>
          <p:cNvPr id="8" name="Right Arrow 7"/>
          <p:cNvSpPr/>
          <p:nvPr/>
        </p:nvSpPr>
        <p:spPr>
          <a:xfrm>
            <a:off x="3683387" y="1065364"/>
            <a:ext cx="978408" cy="484632"/>
          </a:xfrm>
          <a:prstGeom prst="rightArrow">
            <a:avLst/>
          </a:prstGeom>
          <a:solidFill>
            <a:schemeClr val="accent1"/>
          </a:solidFill>
          <a:ln w="6350">
            <a:noFill/>
          </a:ln>
          <a:scene3d>
            <a:camera prst="orthographicFront"/>
            <a:lightRig rig="threePt" dir="t"/>
          </a:scene3d>
          <a:sp3d prstMaterial="matte">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 tIns="137160" rIns="137160" bIns="91440" numCol="1" spcCol="0" rtlCol="0" fromWordArt="0" anchor="t" anchorCtr="0" forceAA="0" compatLnSpc="1">
            <a:prstTxWarp prst="textNoShape">
              <a:avLst/>
            </a:prstTxWarp>
            <a:noAutofit/>
          </a:bodyPr>
          <a:lstStyle/>
          <a:p>
            <a:pPr algn="ctr">
              <a:spcBef>
                <a:spcPts val="600"/>
              </a:spcBef>
            </a:pPr>
            <a:endParaRPr lang="en-US" sz="1200" dirty="0" err="1">
              <a:gradFill>
                <a:gsLst>
                  <a:gs pos="42083">
                    <a:schemeClr val="bg1"/>
                  </a:gs>
                  <a:gs pos="85000">
                    <a:schemeClr val="bg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4535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0807" y="499376"/>
            <a:ext cx="8183720" cy="889474"/>
          </a:xfrm>
        </p:spPr>
        <p:txBody>
          <a:bodyPr/>
          <a:lstStyle/>
          <a:p>
            <a:r>
              <a:rPr lang="en-US" dirty="0" smtClean="0"/>
              <a:t>How to promote InfoPath Form across environments</a:t>
            </a:r>
            <a:endParaRPr lang="en-US" dirty="0"/>
          </a:p>
        </p:txBody>
      </p:sp>
    </p:spTree>
    <p:extLst>
      <p:ext uri="{BB962C8B-B14F-4D97-AF65-F5344CB8AC3E}">
        <p14:creationId xmlns:p14="http://schemas.microsoft.com/office/powerpoint/2010/main" val="1708674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34247" y="111051"/>
            <a:ext cx="5639376" cy="4941527"/>
          </a:xfrm>
          <a:prstGeom prst="rect">
            <a:avLst/>
          </a:prstGeom>
        </p:spPr>
      </p:pic>
    </p:spTree>
    <p:extLst>
      <p:ext uri="{BB962C8B-B14F-4D97-AF65-F5344CB8AC3E}">
        <p14:creationId xmlns:p14="http://schemas.microsoft.com/office/powerpoint/2010/main" val="700127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38</a:t>
            </a:fld>
            <a:endParaRPr lang="en-US"/>
          </a:p>
        </p:txBody>
      </p:sp>
      <p:pic>
        <p:nvPicPr>
          <p:cNvPr id="5" name="Picture 4"/>
          <p:cNvPicPr>
            <a:picLocks noChangeAspect="1"/>
          </p:cNvPicPr>
          <p:nvPr/>
        </p:nvPicPr>
        <p:blipFill>
          <a:blip r:embed="rId2"/>
          <a:stretch>
            <a:fillRect/>
          </a:stretch>
        </p:blipFill>
        <p:spPr>
          <a:xfrm>
            <a:off x="1709531" y="124251"/>
            <a:ext cx="6498107" cy="4910723"/>
          </a:xfrm>
          <a:prstGeom prst="rect">
            <a:avLst/>
          </a:prstGeom>
        </p:spPr>
      </p:pic>
    </p:spTree>
    <p:extLst>
      <p:ext uri="{BB962C8B-B14F-4D97-AF65-F5344CB8AC3E}">
        <p14:creationId xmlns:p14="http://schemas.microsoft.com/office/powerpoint/2010/main" val="1315246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39</a:t>
            </a:fld>
            <a:endParaRPr lang="en-US"/>
          </a:p>
        </p:txBody>
      </p:sp>
      <p:sp>
        <p:nvSpPr>
          <p:cNvPr id="3" name="Text Placeholder 2"/>
          <p:cNvSpPr>
            <a:spLocks noGrp="1"/>
          </p:cNvSpPr>
          <p:nvPr>
            <p:ph type="body" sz="quarter" idx="4294967295"/>
          </p:nvPr>
        </p:nvSpPr>
        <p:spPr>
          <a:xfrm>
            <a:off x="390525" y="1067725"/>
            <a:ext cx="8357616" cy="3065455"/>
          </a:xfrm>
        </p:spPr>
        <p:txBody>
          <a:bodyPr/>
          <a:lstStyle/>
          <a:p>
            <a:r>
              <a:rPr lang="en-US" dirty="0" smtClean="0"/>
              <a:t>Do a Ctrl + F for the </a:t>
            </a:r>
            <a:r>
              <a:rPr lang="en-US" dirty="0" err="1" smtClean="0"/>
              <a:t>siteURL</a:t>
            </a:r>
            <a:r>
              <a:rPr lang="en-US" dirty="0" smtClean="0"/>
              <a:t> value in the manifest file</a:t>
            </a:r>
          </a:p>
          <a:p>
            <a:r>
              <a:rPr lang="en-US" dirty="0" smtClean="0"/>
              <a:t>Update the </a:t>
            </a:r>
            <a:r>
              <a:rPr lang="en-US" dirty="0" err="1" smtClean="0"/>
              <a:t>siteURL</a:t>
            </a:r>
            <a:r>
              <a:rPr lang="en-US" dirty="0" smtClean="0"/>
              <a:t> to point to your new environment</a:t>
            </a:r>
          </a:p>
          <a:p>
            <a:pPr lvl="1"/>
            <a:r>
              <a:rPr lang="en-US" dirty="0" smtClean="0"/>
              <a:t>You might need to update the GUIDs for </a:t>
            </a:r>
            <a:r>
              <a:rPr lang="en-US" dirty="0" err="1" smtClean="0"/>
              <a:t>sharePointListID</a:t>
            </a:r>
            <a:r>
              <a:rPr lang="en-US" dirty="0" smtClean="0"/>
              <a:t> &amp; </a:t>
            </a:r>
            <a:r>
              <a:rPr lang="en-US" dirty="0" err="1" smtClean="0"/>
              <a:t>contentType</a:t>
            </a:r>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Right click on the manifest.xsf and select Design</a:t>
            </a:r>
          </a:p>
          <a:p>
            <a:r>
              <a:rPr lang="en-US" dirty="0" smtClean="0"/>
              <a:t>Publish as normal</a:t>
            </a:r>
            <a:endParaRPr lang="en-US" dirty="0"/>
          </a:p>
        </p:txBody>
      </p:sp>
      <p:sp>
        <p:nvSpPr>
          <p:cNvPr id="4" name="Title 3"/>
          <p:cNvSpPr>
            <a:spLocks noGrp="1"/>
          </p:cNvSpPr>
          <p:nvPr>
            <p:ph type="title"/>
          </p:nvPr>
        </p:nvSpPr>
        <p:spPr/>
        <p:txBody>
          <a:bodyPr/>
          <a:lstStyle/>
          <a:p>
            <a:r>
              <a:rPr lang="en-US" dirty="0" smtClean="0"/>
              <a:t>Find this key line in the manifest.xsf</a:t>
            </a:r>
            <a:endParaRPr lang="en-US" dirty="0"/>
          </a:p>
        </p:txBody>
      </p:sp>
      <p:pic>
        <p:nvPicPr>
          <p:cNvPr id="5" name="Picture 4"/>
          <p:cNvPicPr/>
          <p:nvPr/>
        </p:nvPicPr>
        <p:blipFill>
          <a:blip r:embed="rId2"/>
          <a:stretch>
            <a:fillRect/>
          </a:stretch>
        </p:blipFill>
        <p:spPr>
          <a:xfrm>
            <a:off x="290208" y="2621235"/>
            <a:ext cx="8692357" cy="155088"/>
          </a:xfrm>
          <a:prstGeom prst="rect">
            <a:avLst/>
          </a:prstGeom>
        </p:spPr>
      </p:pic>
    </p:spTree>
    <p:extLst>
      <p:ext uri="{BB962C8B-B14F-4D97-AF65-F5344CB8AC3E}">
        <p14:creationId xmlns:p14="http://schemas.microsoft.com/office/powerpoint/2010/main" val="4084805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4"/>
          <p:cNvSpPr txBox="1">
            <a:spLocks/>
          </p:cNvSpPr>
          <p:nvPr/>
        </p:nvSpPr>
        <p:spPr>
          <a:xfrm>
            <a:off x="402336" y="1332127"/>
            <a:ext cx="8339328" cy="2319609"/>
          </a:xfrm>
          <a:prstGeom prst="rect">
            <a:avLst/>
          </a:prstGeom>
        </p:spPr>
        <p:txBody>
          <a:bodyPr vert="horz" wrap="square" lIns="0" tIns="0" rIns="0" bIns="0" rtlCol="0">
            <a:spAutoFit/>
          </a:bodyPr>
          <a:lstStyle>
            <a:lvl1pPr marL="233363" indent="-233363" algn="l" defTabSz="914400" rtl="0" eaLnBrk="1" latinLnBrk="0" hangingPunct="1">
              <a:lnSpc>
                <a:spcPct val="90000"/>
              </a:lnSpc>
              <a:spcBef>
                <a:spcPts val="1200"/>
              </a:spcBef>
              <a:buClr>
                <a:schemeClr val="accent1"/>
              </a:buClr>
              <a:buSzPct val="120000"/>
              <a:buFontTx/>
              <a:buBlip>
                <a:blip r:embed="rId3"/>
              </a:buBlip>
              <a:defRPr sz="1800" kern="1200">
                <a:solidFill>
                  <a:schemeClr val="tx1"/>
                </a:solidFill>
                <a:latin typeface="+mn-lt"/>
                <a:ea typeface="+mn-ea"/>
                <a:cs typeface="+mn-cs"/>
              </a:defRPr>
            </a:lvl1pPr>
            <a:lvl2pPr marL="457200" indent="-204788" algn="l" defTabSz="914400" rtl="0" eaLnBrk="1" latinLnBrk="0" hangingPunct="1">
              <a:lnSpc>
                <a:spcPct val="90000"/>
              </a:lnSpc>
              <a:spcBef>
                <a:spcPts val="600"/>
              </a:spcBef>
              <a:buClr>
                <a:schemeClr val="accent5"/>
              </a:buClr>
              <a:buSzPct val="120000"/>
              <a:buFontTx/>
              <a:buBlip>
                <a:blip r:embed="rId4"/>
              </a:buBlip>
              <a:defRPr sz="1600" kern="1200">
                <a:solidFill>
                  <a:schemeClr val="tx1"/>
                </a:solidFill>
                <a:latin typeface="+mn-lt"/>
                <a:ea typeface="+mn-ea"/>
                <a:cs typeface="+mn-cs"/>
              </a:defRPr>
            </a:lvl2pPr>
            <a:lvl3pPr marL="652463" indent="-185738" algn="l" defTabSz="914400" rtl="0" eaLnBrk="1" latinLnBrk="0" hangingPunct="1">
              <a:lnSpc>
                <a:spcPct val="90000"/>
              </a:lnSpc>
              <a:spcBef>
                <a:spcPts val="400"/>
              </a:spcBef>
              <a:buClr>
                <a:schemeClr val="accent5"/>
              </a:buClr>
              <a:buSzPct val="120000"/>
              <a:buFontTx/>
              <a:buBlip>
                <a:blip r:embed="rId4"/>
              </a:buBlip>
              <a:defRPr sz="1400" kern="1200">
                <a:solidFill>
                  <a:schemeClr val="tx1"/>
                </a:solidFill>
                <a:latin typeface="+mn-lt"/>
                <a:ea typeface="+mn-ea"/>
                <a:cs typeface="+mn-cs"/>
              </a:defRPr>
            </a:lvl3pPr>
            <a:lvl4pPr marL="800100" indent="-138113" algn="l" defTabSz="914400" rtl="0" eaLnBrk="1" latinLnBrk="0" hangingPunct="1">
              <a:lnSpc>
                <a:spcPct val="90000"/>
              </a:lnSpc>
              <a:spcBef>
                <a:spcPts val="300"/>
              </a:spcBef>
              <a:buClr>
                <a:schemeClr val="accent5"/>
              </a:buClr>
              <a:buFontTx/>
              <a:buBlip>
                <a:blip r:embed="rId4"/>
              </a:buBlip>
              <a:defRPr sz="1200" kern="1200">
                <a:solidFill>
                  <a:schemeClr val="tx1"/>
                </a:solidFill>
                <a:latin typeface="+mn-lt"/>
                <a:ea typeface="+mn-ea"/>
                <a:cs typeface="+mn-cs"/>
              </a:defRPr>
            </a:lvl4pPr>
            <a:lvl5pPr marL="942975" indent="-133350" algn="l" defTabSz="914400" rtl="0" eaLnBrk="1" latinLnBrk="0" hangingPunct="1">
              <a:lnSpc>
                <a:spcPct val="90000"/>
              </a:lnSpc>
              <a:spcBef>
                <a:spcPts val="300"/>
              </a:spcBef>
              <a:buClr>
                <a:schemeClr val="accent5"/>
              </a:buClr>
              <a:buFontTx/>
              <a:buBlip>
                <a:blip r:embed="rId4"/>
              </a:buBlip>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1E4164"/>
              </a:buClr>
              <a:buFontTx/>
              <a:buNone/>
            </a:pPr>
            <a:r>
              <a:rPr lang="en-US" sz="1600" dirty="0">
                <a:gradFill>
                  <a:gsLst>
                    <a:gs pos="98148">
                      <a:srgbClr val="1E4164"/>
                    </a:gs>
                    <a:gs pos="15000">
                      <a:srgbClr val="1E4164"/>
                    </a:gs>
                  </a:gsLst>
                  <a:lin ang="2700000" scaled="1"/>
                </a:gradFill>
                <a:cs typeface="Segoe UI" panose="020B0502040204020203" pitchFamily="34" charset="0"/>
              </a:rPr>
              <a:t>We bring business and technology </a:t>
            </a:r>
            <a:br>
              <a:rPr lang="en-US" sz="1600" dirty="0">
                <a:gradFill>
                  <a:gsLst>
                    <a:gs pos="98148">
                      <a:srgbClr val="1E4164"/>
                    </a:gs>
                    <a:gs pos="15000">
                      <a:srgbClr val="1E4164"/>
                    </a:gs>
                  </a:gsLst>
                  <a:lin ang="2700000" scaled="1"/>
                </a:gradFill>
                <a:cs typeface="Segoe UI" panose="020B0502040204020203" pitchFamily="34" charset="0"/>
              </a:rPr>
            </a:br>
            <a:r>
              <a:rPr lang="en-US" sz="1600" dirty="0">
                <a:gradFill>
                  <a:gsLst>
                    <a:gs pos="98148">
                      <a:srgbClr val="1E4164"/>
                    </a:gs>
                    <a:gs pos="15000">
                      <a:srgbClr val="1E4164"/>
                    </a:gs>
                  </a:gsLst>
                  <a:lin ang="2700000" scaled="1"/>
                </a:gradFill>
                <a:cs typeface="Segoe UI" panose="020B0502040204020203" pitchFamily="34" charset="0"/>
              </a:rPr>
              <a:t>expertise to help companies</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Improve employee productivity</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Improve enterprise performance</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Drive innovation</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Retain and grow customers</a:t>
            </a:r>
          </a:p>
          <a:p>
            <a:pPr marL="0" indent="0">
              <a:spcBef>
                <a:spcPts val="1000"/>
              </a:spcBef>
              <a:buClrTx/>
              <a:buSzTx/>
              <a:buFontTx/>
              <a:buNone/>
            </a:pPr>
            <a:r>
              <a:rPr lang="en-US" sz="1600" dirty="0">
                <a:gradFill>
                  <a:gsLst>
                    <a:gs pos="98148">
                      <a:srgbClr val="1E4164"/>
                    </a:gs>
                    <a:gs pos="15000">
                      <a:srgbClr val="1E4164"/>
                    </a:gs>
                  </a:gsLst>
                  <a:lin ang="2700000" scaled="1"/>
                </a:gradFill>
                <a:cs typeface="Segoe UI" panose="020B0502040204020203" pitchFamily="34" charset="0"/>
              </a:rPr>
              <a:t>Key Differentiators</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Balance of business and technology</a:t>
            </a:r>
            <a:endParaRPr lang="en-US" sz="1100" b="1" dirty="0">
              <a:gradFill>
                <a:gsLst>
                  <a:gs pos="98148">
                    <a:srgbClr val="838383">
                      <a:lumMod val="75000"/>
                    </a:srgbClr>
                  </a:gs>
                  <a:gs pos="15000">
                    <a:srgbClr val="838383">
                      <a:lumMod val="75000"/>
                    </a:srgbClr>
                  </a:gs>
                </a:gsLst>
                <a:lin ang="2700000" scaled="1"/>
              </a:gradFill>
              <a:cs typeface="Segoe UI" panose="020B0502040204020203" pitchFamily="34" charset="0"/>
            </a:endParaRP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National reach – locally based teams</a:t>
            </a:r>
            <a:endParaRPr lang="en-US" sz="1100" b="1" dirty="0">
              <a:gradFill>
                <a:gsLst>
                  <a:gs pos="98148">
                    <a:srgbClr val="838383">
                      <a:lumMod val="75000"/>
                    </a:srgbClr>
                  </a:gs>
                  <a:gs pos="15000">
                    <a:srgbClr val="838383">
                      <a:lumMod val="75000"/>
                    </a:srgbClr>
                  </a:gs>
                </a:gsLst>
                <a:lin ang="2700000" scaled="1"/>
              </a:gradFill>
              <a:cs typeface="Segoe UI" panose="020B0502040204020203" pitchFamily="34" charset="0"/>
            </a:endParaRP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Flexible, client focused delivery</a:t>
            </a:r>
          </a:p>
          <a:p>
            <a:pPr>
              <a:spcBef>
                <a:spcPts val="300"/>
              </a:spcBef>
              <a:buClrTx/>
              <a:buSzTx/>
              <a:buFont typeface="Arial" panose="020B0604020202020204" pitchFamily="34" charset="0"/>
              <a:buChar char="•"/>
            </a:pPr>
            <a:r>
              <a:rPr lang="en-US" sz="1100" dirty="0">
                <a:gradFill>
                  <a:gsLst>
                    <a:gs pos="98148">
                      <a:srgbClr val="838383">
                        <a:lumMod val="75000"/>
                      </a:srgbClr>
                    </a:gs>
                    <a:gs pos="15000">
                      <a:srgbClr val="838383">
                        <a:lumMod val="75000"/>
                      </a:srgbClr>
                    </a:gs>
                  </a:gsLst>
                  <a:lin ang="2700000" scaled="1"/>
                </a:gradFill>
                <a:cs typeface="Segoe UI" panose="020B0502040204020203" pitchFamily="34" charset="0"/>
              </a:rPr>
              <a:t>Highly experienced consultants</a:t>
            </a:r>
            <a:endParaRPr lang="en-US" sz="1100" b="1" dirty="0">
              <a:gradFill>
                <a:gsLst>
                  <a:gs pos="98148">
                    <a:srgbClr val="838383">
                      <a:lumMod val="75000"/>
                    </a:srgbClr>
                  </a:gs>
                  <a:gs pos="15000">
                    <a:srgbClr val="838383">
                      <a:lumMod val="75000"/>
                    </a:srgbClr>
                  </a:gs>
                </a:gsLst>
                <a:lin ang="2700000" scaled="1"/>
              </a:gradFill>
              <a:cs typeface="Segoe UI" panose="020B0502040204020203" pitchFamily="34" charset="0"/>
            </a:endParaRPr>
          </a:p>
        </p:txBody>
      </p:sp>
      <p:sp>
        <p:nvSpPr>
          <p:cNvPr id="5" name="Text Placeholder 4"/>
          <p:cNvSpPr>
            <a:spLocks noGrp="1"/>
          </p:cNvSpPr>
          <p:nvPr>
            <p:ph idx="4294967295"/>
          </p:nvPr>
        </p:nvSpPr>
        <p:spPr>
          <a:xfrm>
            <a:off x="394172" y="3788022"/>
            <a:ext cx="3648213" cy="443198"/>
          </a:xfrm>
          <a:prstGeom prst="rect">
            <a:avLst/>
          </a:prstGeom>
        </p:spPr>
        <p:txBody>
          <a:bodyPr>
            <a:normAutofit fontScale="92500" lnSpcReduction="20000"/>
          </a:bodyPr>
          <a:lstStyle/>
          <a:p>
            <a:pPr marL="0" indent="0">
              <a:buNone/>
            </a:pPr>
            <a:r>
              <a:rPr lang="en-US" sz="1600" dirty="0" smtClean="0">
                <a:gradFill>
                  <a:gsLst>
                    <a:gs pos="98148">
                      <a:schemeClr val="accent1"/>
                    </a:gs>
                    <a:gs pos="15000">
                      <a:schemeClr val="accent1"/>
                    </a:gs>
                  </a:gsLst>
                  <a:lin ang="2700000" scaled="1"/>
                </a:gradFill>
                <a:latin typeface="Segoe UI" panose="020B0502040204020203" pitchFamily="34" charset="0"/>
                <a:cs typeface="Segoe UI" panose="020B0502040204020203" pitchFamily="34" charset="0"/>
              </a:rPr>
              <a:t>Management </a:t>
            </a:r>
            <a:r>
              <a:rPr lang="en-US" sz="1600" dirty="0">
                <a:gradFill>
                  <a:gsLst>
                    <a:gs pos="98148">
                      <a:schemeClr val="accent1"/>
                    </a:gs>
                    <a:gs pos="15000">
                      <a:schemeClr val="accent1"/>
                    </a:gs>
                  </a:gsLst>
                  <a:lin ang="2700000" scaled="1"/>
                </a:gradFill>
                <a:latin typeface="Segoe UI" panose="020B0502040204020203" pitchFamily="34" charset="0"/>
                <a:cs typeface="Segoe UI" panose="020B0502040204020203" pitchFamily="34" charset="0"/>
              </a:rPr>
              <a:t>Consulting Firm – Serving our Clients Locally</a:t>
            </a:r>
          </a:p>
        </p:txBody>
      </p:sp>
      <p:grpSp>
        <p:nvGrpSpPr>
          <p:cNvPr id="33" name="Group 32"/>
          <p:cNvGrpSpPr/>
          <p:nvPr/>
        </p:nvGrpSpPr>
        <p:grpSpPr>
          <a:xfrm>
            <a:off x="933589" y="4288665"/>
            <a:ext cx="3974204" cy="460485"/>
            <a:chOff x="2987492" y="4623685"/>
            <a:chExt cx="3974204" cy="460484"/>
          </a:xfrm>
        </p:grpSpPr>
        <p:grpSp>
          <p:nvGrpSpPr>
            <p:cNvPr id="29" name="Group 28"/>
            <p:cNvGrpSpPr/>
            <p:nvPr/>
          </p:nvGrpSpPr>
          <p:grpSpPr>
            <a:xfrm>
              <a:off x="5311302" y="4675597"/>
              <a:ext cx="1650394" cy="408572"/>
              <a:chOff x="-959586" y="4425250"/>
              <a:chExt cx="2163319" cy="535553"/>
            </a:xfrm>
          </p:grpSpPr>
          <p:sp>
            <p:nvSpPr>
              <p:cNvPr id="30" name="Freeform 29"/>
              <p:cNvSpPr>
                <a:spLocks noEditPoints="1"/>
              </p:cNvSpPr>
              <p:nvPr/>
            </p:nvSpPr>
            <p:spPr bwMode="auto">
              <a:xfrm>
                <a:off x="-959586" y="4473437"/>
                <a:ext cx="517620" cy="346519"/>
              </a:xfrm>
              <a:custGeom>
                <a:avLst/>
                <a:gdLst>
                  <a:gd name="T0" fmla="*/ 577 w 592"/>
                  <a:gd name="T1" fmla="*/ 346 h 396"/>
                  <a:gd name="T2" fmla="*/ 498 w 592"/>
                  <a:gd name="T3" fmla="*/ 310 h 396"/>
                  <a:gd name="T4" fmla="*/ 444 w 592"/>
                  <a:gd name="T5" fmla="*/ 245 h 396"/>
                  <a:gd name="T6" fmla="*/ 456 w 592"/>
                  <a:gd name="T7" fmla="*/ 230 h 396"/>
                  <a:gd name="T8" fmla="*/ 532 w 592"/>
                  <a:gd name="T9" fmla="*/ 223 h 396"/>
                  <a:gd name="T10" fmla="*/ 502 w 592"/>
                  <a:gd name="T11" fmla="*/ 74 h 396"/>
                  <a:gd name="T12" fmla="*/ 386 w 592"/>
                  <a:gd name="T13" fmla="*/ 37 h 396"/>
                  <a:gd name="T14" fmla="*/ 295 w 592"/>
                  <a:gd name="T15" fmla="*/ 109 h 396"/>
                  <a:gd name="T16" fmla="*/ 275 w 592"/>
                  <a:gd name="T17" fmla="*/ 226 h 396"/>
                  <a:gd name="T18" fmla="*/ 345 w 592"/>
                  <a:gd name="T19" fmla="*/ 229 h 396"/>
                  <a:gd name="T20" fmla="*/ 357 w 592"/>
                  <a:gd name="T21" fmla="*/ 245 h 396"/>
                  <a:gd name="T22" fmla="*/ 303 w 592"/>
                  <a:gd name="T23" fmla="*/ 310 h 396"/>
                  <a:gd name="T24" fmla="*/ 225 w 592"/>
                  <a:gd name="T25" fmla="*/ 346 h 396"/>
                  <a:gd name="T26" fmla="*/ 220 w 592"/>
                  <a:gd name="T27" fmla="*/ 396 h 396"/>
                  <a:gd name="T28" fmla="*/ 582 w 592"/>
                  <a:gd name="T29" fmla="*/ 396 h 396"/>
                  <a:gd name="T30" fmla="*/ 577 w 592"/>
                  <a:gd name="T31" fmla="*/ 346 h 396"/>
                  <a:gd name="T32" fmla="*/ 208 w 592"/>
                  <a:gd name="T33" fmla="*/ 338 h 396"/>
                  <a:gd name="T34" fmla="*/ 282 w 592"/>
                  <a:gd name="T35" fmla="*/ 303 h 396"/>
                  <a:gd name="T36" fmla="*/ 290 w 592"/>
                  <a:gd name="T37" fmla="*/ 300 h 396"/>
                  <a:gd name="T38" fmla="*/ 318 w 592"/>
                  <a:gd name="T39" fmla="*/ 284 h 396"/>
                  <a:gd name="T40" fmla="*/ 292 w 592"/>
                  <a:gd name="T41" fmla="*/ 274 h 396"/>
                  <a:gd name="T42" fmla="*/ 274 w 592"/>
                  <a:gd name="T43" fmla="*/ 269 h 396"/>
                  <a:gd name="T44" fmla="*/ 256 w 592"/>
                  <a:gd name="T45" fmla="*/ 239 h 396"/>
                  <a:gd name="T46" fmla="*/ 245 w 592"/>
                  <a:gd name="T47" fmla="*/ 238 h 396"/>
                  <a:gd name="T48" fmla="*/ 256 w 592"/>
                  <a:gd name="T49" fmla="*/ 215 h 396"/>
                  <a:gd name="T50" fmla="*/ 261 w 592"/>
                  <a:gd name="T51" fmla="*/ 188 h 396"/>
                  <a:gd name="T52" fmla="*/ 272 w 592"/>
                  <a:gd name="T53" fmla="*/ 179 h 396"/>
                  <a:gd name="T54" fmla="*/ 272 w 592"/>
                  <a:gd name="T55" fmla="*/ 177 h 396"/>
                  <a:gd name="T56" fmla="*/ 274 w 592"/>
                  <a:gd name="T57" fmla="*/ 117 h 396"/>
                  <a:gd name="T58" fmla="*/ 274 w 592"/>
                  <a:gd name="T59" fmla="*/ 116 h 396"/>
                  <a:gd name="T60" fmla="*/ 276 w 592"/>
                  <a:gd name="T61" fmla="*/ 77 h 396"/>
                  <a:gd name="T62" fmla="*/ 273 w 592"/>
                  <a:gd name="T63" fmla="*/ 47 h 396"/>
                  <a:gd name="T64" fmla="*/ 262 w 592"/>
                  <a:gd name="T65" fmla="*/ 30 h 396"/>
                  <a:gd name="T66" fmla="*/ 248 w 592"/>
                  <a:gd name="T67" fmla="*/ 28 h 396"/>
                  <a:gd name="T68" fmla="*/ 240 w 592"/>
                  <a:gd name="T69" fmla="*/ 20 h 396"/>
                  <a:gd name="T70" fmla="*/ 152 w 592"/>
                  <a:gd name="T71" fmla="*/ 22 h 396"/>
                  <a:gd name="T72" fmla="*/ 119 w 592"/>
                  <a:gd name="T73" fmla="*/ 115 h 396"/>
                  <a:gd name="T74" fmla="*/ 114 w 592"/>
                  <a:gd name="T75" fmla="*/ 135 h 396"/>
                  <a:gd name="T76" fmla="*/ 127 w 592"/>
                  <a:gd name="T77" fmla="*/ 182 h 396"/>
                  <a:gd name="T78" fmla="*/ 135 w 592"/>
                  <a:gd name="T79" fmla="*/ 184 h 396"/>
                  <a:gd name="T80" fmla="*/ 139 w 592"/>
                  <a:gd name="T81" fmla="*/ 218 h 396"/>
                  <a:gd name="T82" fmla="*/ 150 w 592"/>
                  <a:gd name="T83" fmla="*/ 237 h 396"/>
                  <a:gd name="T84" fmla="*/ 142 w 592"/>
                  <a:gd name="T85" fmla="*/ 239 h 396"/>
                  <a:gd name="T86" fmla="*/ 124 w 592"/>
                  <a:gd name="T87" fmla="*/ 269 h 396"/>
                  <a:gd name="T88" fmla="*/ 106 w 592"/>
                  <a:gd name="T89" fmla="*/ 274 h 396"/>
                  <a:gd name="T90" fmla="*/ 50 w 592"/>
                  <a:gd name="T91" fmla="*/ 301 h 396"/>
                  <a:gd name="T92" fmla="*/ 1 w 592"/>
                  <a:gd name="T93" fmla="*/ 332 h 396"/>
                  <a:gd name="T94" fmla="*/ 0 w 592"/>
                  <a:gd name="T95" fmla="*/ 396 h 396"/>
                  <a:gd name="T96" fmla="*/ 200 w 592"/>
                  <a:gd name="T97" fmla="*/ 396 h 396"/>
                  <a:gd name="T98" fmla="*/ 208 w 592"/>
                  <a:gd name="T99" fmla="*/ 33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2" h="396">
                    <a:moveTo>
                      <a:pt x="577" y="346"/>
                    </a:moveTo>
                    <a:cubicBezTo>
                      <a:pt x="558" y="327"/>
                      <a:pt x="526" y="318"/>
                      <a:pt x="498" y="310"/>
                    </a:cubicBezTo>
                    <a:cubicBezTo>
                      <a:pt x="462" y="298"/>
                      <a:pt x="449" y="271"/>
                      <a:pt x="444" y="245"/>
                    </a:cubicBezTo>
                    <a:cubicBezTo>
                      <a:pt x="448" y="240"/>
                      <a:pt x="452" y="235"/>
                      <a:pt x="456" y="230"/>
                    </a:cubicBezTo>
                    <a:cubicBezTo>
                      <a:pt x="480" y="238"/>
                      <a:pt x="508" y="240"/>
                      <a:pt x="532" y="223"/>
                    </a:cubicBezTo>
                    <a:cubicBezTo>
                      <a:pt x="499" y="189"/>
                      <a:pt x="526" y="148"/>
                      <a:pt x="502" y="74"/>
                    </a:cubicBezTo>
                    <a:cubicBezTo>
                      <a:pt x="481" y="11"/>
                      <a:pt x="397" y="15"/>
                      <a:pt x="386" y="37"/>
                    </a:cubicBezTo>
                    <a:cubicBezTo>
                      <a:pt x="341" y="21"/>
                      <a:pt x="308" y="42"/>
                      <a:pt x="295" y="109"/>
                    </a:cubicBezTo>
                    <a:cubicBezTo>
                      <a:pt x="281" y="185"/>
                      <a:pt x="309" y="193"/>
                      <a:pt x="275" y="226"/>
                    </a:cubicBezTo>
                    <a:cubicBezTo>
                      <a:pt x="301" y="241"/>
                      <a:pt x="324" y="238"/>
                      <a:pt x="345" y="229"/>
                    </a:cubicBezTo>
                    <a:cubicBezTo>
                      <a:pt x="349" y="235"/>
                      <a:pt x="353" y="240"/>
                      <a:pt x="357" y="245"/>
                    </a:cubicBezTo>
                    <a:cubicBezTo>
                      <a:pt x="353" y="272"/>
                      <a:pt x="339" y="298"/>
                      <a:pt x="303" y="310"/>
                    </a:cubicBezTo>
                    <a:cubicBezTo>
                      <a:pt x="276" y="318"/>
                      <a:pt x="244" y="327"/>
                      <a:pt x="225" y="346"/>
                    </a:cubicBezTo>
                    <a:cubicBezTo>
                      <a:pt x="210" y="360"/>
                      <a:pt x="220" y="396"/>
                      <a:pt x="220" y="396"/>
                    </a:cubicBezTo>
                    <a:cubicBezTo>
                      <a:pt x="582" y="396"/>
                      <a:pt x="582" y="396"/>
                      <a:pt x="582" y="396"/>
                    </a:cubicBezTo>
                    <a:cubicBezTo>
                      <a:pt x="582" y="396"/>
                      <a:pt x="592" y="360"/>
                      <a:pt x="577" y="346"/>
                    </a:cubicBezTo>
                    <a:close/>
                    <a:moveTo>
                      <a:pt x="208" y="338"/>
                    </a:moveTo>
                    <a:cubicBezTo>
                      <a:pt x="227" y="320"/>
                      <a:pt x="256" y="311"/>
                      <a:pt x="282" y="303"/>
                    </a:cubicBezTo>
                    <a:cubicBezTo>
                      <a:pt x="285" y="302"/>
                      <a:pt x="288" y="301"/>
                      <a:pt x="290" y="300"/>
                    </a:cubicBezTo>
                    <a:cubicBezTo>
                      <a:pt x="301" y="297"/>
                      <a:pt x="311" y="291"/>
                      <a:pt x="318" y="284"/>
                    </a:cubicBezTo>
                    <a:cubicBezTo>
                      <a:pt x="309" y="281"/>
                      <a:pt x="301" y="277"/>
                      <a:pt x="292" y="274"/>
                    </a:cubicBezTo>
                    <a:cubicBezTo>
                      <a:pt x="286" y="272"/>
                      <a:pt x="280" y="270"/>
                      <a:pt x="274" y="269"/>
                    </a:cubicBezTo>
                    <a:cubicBezTo>
                      <a:pt x="267" y="264"/>
                      <a:pt x="260" y="248"/>
                      <a:pt x="256" y="239"/>
                    </a:cubicBezTo>
                    <a:cubicBezTo>
                      <a:pt x="253" y="239"/>
                      <a:pt x="249" y="238"/>
                      <a:pt x="245" y="238"/>
                    </a:cubicBezTo>
                    <a:cubicBezTo>
                      <a:pt x="246" y="225"/>
                      <a:pt x="253" y="224"/>
                      <a:pt x="256" y="215"/>
                    </a:cubicBezTo>
                    <a:cubicBezTo>
                      <a:pt x="259" y="206"/>
                      <a:pt x="257" y="195"/>
                      <a:pt x="261" y="188"/>
                    </a:cubicBezTo>
                    <a:cubicBezTo>
                      <a:pt x="263" y="183"/>
                      <a:pt x="269" y="182"/>
                      <a:pt x="272" y="179"/>
                    </a:cubicBezTo>
                    <a:cubicBezTo>
                      <a:pt x="272" y="179"/>
                      <a:pt x="272" y="178"/>
                      <a:pt x="272" y="177"/>
                    </a:cubicBezTo>
                    <a:cubicBezTo>
                      <a:pt x="271" y="163"/>
                      <a:pt x="270" y="145"/>
                      <a:pt x="274" y="117"/>
                    </a:cubicBezTo>
                    <a:cubicBezTo>
                      <a:pt x="274" y="117"/>
                      <a:pt x="274" y="116"/>
                      <a:pt x="274" y="116"/>
                    </a:cubicBezTo>
                    <a:cubicBezTo>
                      <a:pt x="273" y="108"/>
                      <a:pt x="276" y="82"/>
                      <a:pt x="276" y="77"/>
                    </a:cubicBezTo>
                    <a:cubicBezTo>
                      <a:pt x="276" y="62"/>
                      <a:pt x="276" y="61"/>
                      <a:pt x="273" y="47"/>
                    </a:cubicBezTo>
                    <a:cubicBezTo>
                      <a:pt x="273" y="47"/>
                      <a:pt x="268" y="34"/>
                      <a:pt x="262" y="30"/>
                    </a:cubicBezTo>
                    <a:cubicBezTo>
                      <a:pt x="248" y="28"/>
                      <a:pt x="248" y="28"/>
                      <a:pt x="248" y="28"/>
                    </a:cubicBezTo>
                    <a:cubicBezTo>
                      <a:pt x="240" y="20"/>
                      <a:pt x="240" y="20"/>
                      <a:pt x="240" y="20"/>
                    </a:cubicBezTo>
                    <a:cubicBezTo>
                      <a:pt x="207" y="0"/>
                      <a:pt x="171" y="14"/>
                      <a:pt x="152" y="22"/>
                    </a:cubicBezTo>
                    <a:cubicBezTo>
                      <a:pt x="124" y="31"/>
                      <a:pt x="107" y="58"/>
                      <a:pt x="119" y="115"/>
                    </a:cubicBezTo>
                    <a:cubicBezTo>
                      <a:pt x="121" y="125"/>
                      <a:pt x="114" y="129"/>
                      <a:pt x="114" y="135"/>
                    </a:cubicBezTo>
                    <a:cubicBezTo>
                      <a:pt x="115" y="147"/>
                      <a:pt x="116" y="175"/>
                      <a:pt x="127" y="182"/>
                    </a:cubicBezTo>
                    <a:cubicBezTo>
                      <a:pt x="128" y="182"/>
                      <a:pt x="136" y="184"/>
                      <a:pt x="135" y="184"/>
                    </a:cubicBezTo>
                    <a:cubicBezTo>
                      <a:pt x="137" y="195"/>
                      <a:pt x="138" y="207"/>
                      <a:pt x="139" y="218"/>
                    </a:cubicBezTo>
                    <a:cubicBezTo>
                      <a:pt x="142" y="226"/>
                      <a:pt x="148" y="227"/>
                      <a:pt x="150" y="237"/>
                    </a:cubicBezTo>
                    <a:cubicBezTo>
                      <a:pt x="142" y="239"/>
                      <a:pt x="142" y="239"/>
                      <a:pt x="142" y="239"/>
                    </a:cubicBezTo>
                    <a:cubicBezTo>
                      <a:pt x="138" y="248"/>
                      <a:pt x="131" y="264"/>
                      <a:pt x="124" y="269"/>
                    </a:cubicBezTo>
                    <a:cubicBezTo>
                      <a:pt x="118" y="270"/>
                      <a:pt x="112" y="272"/>
                      <a:pt x="106" y="274"/>
                    </a:cubicBezTo>
                    <a:cubicBezTo>
                      <a:pt x="85" y="282"/>
                      <a:pt x="71" y="293"/>
                      <a:pt x="50" y="301"/>
                    </a:cubicBezTo>
                    <a:cubicBezTo>
                      <a:pt x="31" y="310"/>
                      <a:pt x="8" y="312"/>
                      <a:pt x="1" y="332"/>
                    </a:cubicBezTo>
                    <a:cubicBezTo>
                      <a:pt x="1" y="346"/>
                      <a:pt x="0" y="378"/>
                      <a:pt x="0" y="396"/>
                    </a:cubicBezTo>
                    <a:cubicBezTo>
                      <a:pt x="200" y="396"/>
                      <a:pt x="200" y="396"/>
                      <a:pt x="200" y="396"/>
                    </a:cubicBezTo>
                    <a:cubicBezTo>
                      <a:pt x="197" y="386"/>
                      <a:pt x="192" y="355"/>
                      <a:pt x="208" y="338"/>
                    </a:cubicBezTo>
                    <a:close/>
                  </a:path>
                </a:pathLst>
              </a:custGeom>
              <a:solidFill>
                <a:srgbClr val="1E416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373737"/>
                  </a:solidFill>
                  <a:cs typeface="Segoe UI" panose="020B0502040204020203" pitchFamily="34" charset="0"/>
                </a:endParaRPr>
              </a:p>
            </p:txBody>
          </p:sp>
          <p:sp>
            <p:nvSpPr>
              <p:cNvPr id="31" name="TextBox 30"/>
              <p:cNvSpPr txBox="1"/>
              <p:nvPr/>
            </p:nvSpPr>
            <p:spPr>
              <a:xfrm>
                <a:off x="-319778" y="4425250"/>
                <a:ext cx="1008997" cy="375190"/>
              </a:xfrm>
              <a:prstGeom prst="rect">
                <a:avLst/>
              </a:prstGeom>
              <a:noFill/>
            </p:spPr>
            <p:txBody>
              <a:bodyPr wrap="none" rtlCol="0">
                <a:spAutoFit/>
              </a:bodyPr>
              <a:lstStyle/>
              <a:p>
                <a:pPr algn="ctr" defTabSz="912768">
                  <a:lnSpc>
                    <a:spcPct val="90000"/>
                  </a:lnSpc>
                  <a:spcBef>
                    <a:spcPts val="1200"/>
                  </a:spcBef>
                  <a:buClr>
                    <a:srgbClr val="1E4164"/>
                  </a:buClr>
                </a:pPr>
                <a:r>
                  <a:rPr lang="en-US" sz="1400" b="1" dirty="0" smtClean="0">
                    <a:gradFill>
                      <a:gsLst>
                        <a:gs pos="28333">
                          <a:srgbClr val="13B5EA"/>
                        </a:gs>
                        <a:gs pos="84000">
                          <a:srgbClr val="13B5EA"/>
                        </a:gs>
                      </a:gsLst>
                      <a:lin ang="5400000" scaled="0"/>
                    </a:gradFill>
                    <a:cs typeface="Segoe UI" panose="020B0502040204020203" pitchFamily="34" charset="0"/>
                  </a:rPr>
                  <a:t>3,000</a:t>
                </a:r>
                <a:r>
                  <a:rPr lang="en-US" sz="1400" b="1" dirty="0">
                    <a:gradFill>
                      <a:gsLst>
                        <a:gs pos="28333">
                          <a:srgbClr val="13B5EA"/>
                        </a:gs>
                        <a:gs pos="84000">
                          <a:srgbClr val="13B5EA"/>
                        </a:gs>
                      </a:gsLst>
                      <a:lin ang="5400000" scaled="0"/>
                    </a:gradFill>
                    <a:cs typeface="Segoe UI" panose="020B0502040204020203" pitchFamily="34" charset="0"/>
                  </a:rPr>
                  <a:t>+</a:t>
                </a:r>
              </a:p>
            </p:txBody>
          </p:sp>
          <p:sp>
            <p:nvSpPr>
              <p:cNvPr id="32" name="TextBox 31"/>
              <p:cNvSpPr txBox="1"/>
              <p:nvPr/>
            </p:nvSpPr>
            <p:spPr>
              <a:xfrm>
                <a:off x="-492355" y="4676385"/>
                <a:ext cx="1696088" cy="284418"/>
              </a:xfrm>
              <a:prstGeom prst="rect">
                <a:avLst/>
              </a:prstGeom>
              <a:noFill/>
            </p:spPr>
            <p:txBody>
              <a:bodyPr wrap="none" rtlCol="0">
                <a:spAutoFit/>
              </a:bodyPr>
              <a:lstStyle/>
              <a:p>
                <a:pPr defTabSz="912768">
                  <a:lnSpc>
                    <a:spcPct val="90000"/>
                  </a:lnSpc>
                  <a:spcBef>
                    <a:spcPts val="1200"/>
                  </a:spcBef>
                  <a:buClr>
                    <a:srgbClr val="1E4164"/>
                  </a:buClr>
                </a:pPr>
                <a:r>
                  <a:rPr lang="en-US" sz="900" dirty="0">
                    <a:gradFill>
                      <a:gsLst>
                        <a:gs pos="28333">
                          <a:srgbClr val="1E4164"/>
                        </a:gs>
                        <a:gs pos="83000">
                          <a:srgbClr val="1E4164"/>
                        </a:gs>
                      </a:gsLst>
                      <a:lin ang="5400000" scaled="0"/>
                    </a:gradFill>
                    <a:cs typeface="Segoe UI" panose="020B0502040204020203" pitchFamily="34" charset="0"/>
                  </a:rPr>
                  <a:t>Employees Nationally</a:t>
                </a:r>
              </a:p>
            </p:txBody>
          </p:sp>
        </p:grpSp>
        <p:grpSp>
          <p:nvGrpSpPr>
            <p:cNvPr id="73" name="Group 72"/>
            <p:cNvGrpSpPr/>
            <p:nvPr/>
          </p:nvGrpSpPr>
          <p:grpSpPr>
            <a:xfrm>
              <a:off x="2987492" y="4623685"/>
              <a:ext cx="2613622" cy="417048"/>
              <a:chOff x="408700" y="1489170"/>
              <a:chExt cx="2613622" cy="417048"/>
            </a:xfrm>
          </p:grpSpPr>
          <p:sp>
            <p:nvSpPr>
              <p:cNvPr id="22" name="TextBox 21"/>
              <p:cNvSpPr txBox="1"/>
              <p:nvPr/>
            </p:nvSpPr>
            <p:spPr>
              <a:xfrm>
                <a:off x="553836" y="1619987"/>
                <a:ext cx="595035" cy="286231"/>
              </a:xfrm>
              <a:prstGeom prst="rect">
                <a:avLst/>
              </a:prstGeom>
              <a:noFill/>
            </p:spPr>
            <p:txBody>
              <a:bodyPr wrap="none" rtlCol="0">
                <a:spAutoFit/>
              </a:bodyPr>
              <a:lstStyle/>
              <a:p>
                <a:pPr defTabSz="912768">
                  <a:lnSpc>
                    <a:spcPct val="90000"/>
                  </a:lnSpc>
                  <a:spcBef>
                    <a:spcPts val="1200"/>
                  </a:spcBef>
                  <a:buClr>
                    <a:srgbClr val="1E4164"/>
                  </a:buClr>
                </a:pPr>
                <a:r>
                  <a:rPr lang="en-US" sz="1400" b="1" dirty="0">
                    <a:gradFill>
                      <a:gsLst>
                        <a:gs pos="28333">
                          <a:srgbClr val="13B5EA"/>
                        </a:gs>
                        <a:gs pos="84000">
                          <a:srgbClr val="13B5EA"/>
                        </a:gs>
                      </a:gsLst>
                      <a:lin ang="5400000" scaled="0"/>
                    </a:gradFill>
                    <a:cs typeface="Segoe UI" panose="020B0502040204020203" pitchFamily="34" charset="0"/>
                  </a:rPr>
                  <a:t>2001</a:t>
                </a:r>
              </a:p>
            </p:txBody>
          </p:sp>
          <p:sp>
            <p:nvSpPr>
              <p:cNvPr id="23" name="TextBox 22"/>
              <p:cNvSpPr txBox="1"/>
              <p:nvPr/>
            </p:nvSpPr>
            <p:spPr>
              <a:xfrm>
                <a:off x="541331" y="1500023"/>
                <a:ext cx="761747" cy="216981"/>
              </a:xfrm>
              <a:prstGeom prst="rect">
                <a:avLst/>
              </a:prstGeom>
              <a:noFill/>
            </p:spPr>
            <p:txBody>
              <a:bodyPr wrap="none" rtlCol="0">
                <a:spAutoFit/>
              </a:bodyPr>
              <a:lstStyle/>
              <a:p>
                <a:pPr defTabSz="912768">
                  <a:lnSpc>
                    <a:spcPct val="90000"/>
                  </a:lnSpc>
                  <a:spcBef>
                    <a:spcPts val="1200"/>
                  </a:spcBef>
                  <a:buClr>
                    <a:srgbClr val="1E4164"/>
                  </a:buClr>
                </a:pPr>
                <a:r>
                  <a:rPr lang="en-US" sz="900" dirty="0">
                    <a:gradFill>
                      <a:gsLst>
                        <a:gs pos="28333">
                          <a:srgbClr val="1E4164"/>
                        </a:gs>
                        <a:gs pos="83000">
                          <a:srgbClr val="1E4164"/>
                        </a:gs>
                      </a:gsLst>
                      <a:lin ang="5400000" scaled="0"/>
                    </a:gradFill>
                    <a:cs typeface="Segoe UI" panose="020B0502040204020203" pitchFamily="34" charset="0"/>
                  </a:rPr>
                  <a:t>Founded in</a:t>
                </a:r>
              </a:p>
            </p:txBody>
          </p:sp>
          <p:grpSp>
            <p:nvGrpSpPr>
              <p:cNvPr id="24" name="Group 4"/>
              <p:cNvGrpSpPr>
                <a:grpSpLocks noChangeAspect="1"/>
              </p:cNvGrpSpPr>
              <p:nvPr/>
            </p:nvGrpSpPr>
            <p:grpSpPr bwMode="auto">
              <a:xfrm>
                <a:off x="408700" y="1562224"/>
                <a:ext cx="138381" cy="265084"/>
                <a:chOff x="2643" y="1166"/>
                <a:chExt cx="474" cy="908"/>
              </a:xfrm>
              <a:solidFill>
                <a:srgbClr val="1E4164"/>
              </a:solidFill>
            </p:grpSpPr>
            <p:sp>
              <p:nvSpPr>
                <p:cNvPr id="25" name="Rectangle 5"/>
                <p:cNvSpPr>
                  <a:spLocks noChangeArrowheads="1"/>
                </p:cNvSpPr>
                <p:nvPr/>
              </p:nvSpPr>
              <p:spPr bwMode="auto">
                <a:xfrm>
                  <a:off x="2643" y="1967"/>
                  <a:ext cx="194" cy="10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2768"/>
                  <a:endParaRPr lang="en-US" dirty="0">
                    <a:solidFill>
                      <a:srgbClr val="373737"/>
                    </a:solidFill>
                    <a:cs typeface="Segoe UI" panose="020B0502040204020203" pitchFamily="34" charset="0"/>
                  </a:endParaRPr>
                </a:p>
              </p:txBody>
            </p:sp>
            <p:sp>
              <p:nvSpPr>
                <p:cNvPr id="26" name="Rectangle 6"/>
                <p:cNvSpPr>
                  <a:spLocks noChangeArrowheads="1"/>
                </p:cNvSpPr>
                <p:nvPr/>
              </p:nvSpPr>
              <p:spPr bwMode="auto">
                <a:xfrm>
                  <a:off x="2923" y="1967"/>
                  <a:ext cx="194" cy="10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2768"/>
                  <a:endParaRPr lang="en-US" dirty="0">
                    <a:solidFill>
                      <a:srgbClr val="373737"/>
                    </a:solidFill>
                    <a:cs typeface="Segoe UI" panose="020B0502040204020203" pitchFamily="34" charset="0"/>
                  </a:endParaRPr>
                </a:p>
              </p:txBody>
            </p:sp>
            <p:sp>
              <p:nvSpPr>
                <p:cNvPr id="27" name="Freeform 7"/>
                <p:cNvSpPr>
                  <a:spLocks noEditPoints="1"/>
                </p:cNvSpPr>
                <p:nvPr/>
              </p:nvSpPr>
              <p:spPr bwMode="auto">
                <a:xfrm>
                  <a:off x="2643" y="1280"/>
                  <a:ext cx="474" cy="680"/>
                </a:xfrm>
                <a:custGeom>
                  <a:avLst/>
                  <a:gdLst>
                    <a:gd name="T0" fmla="*/ 474 w 474"/>
                    <a:gd name="T1" fmla="*/ 680 h 680"/>
                    <a:gd name="T2" fmla="*/ 0 w 474"/>
                    <a:gd name="T3" fmla="*/ 0 h 680"/>
                    <a:gd name="T4" fmla="*/ 337 w 474"/>
                    <a:gd name="T5" fmla="*/ 50 h 680"/>
                    <a:gd name="T6" fmla="*/ 424 w 474"/>
                    <a:gd name="T7" fmla="*/ 158 h 680"/>
                    <a:gd name="T8" fmla="*/ 337 w 474"/>
                    <a:gd name="T9" fmla="*/ 50 h 680"/>
                    <a:gd name="T10" fmla="*/ 424 w 474"/>
                    <a:gd name="T11" fmla="*/ 193 h 680"/>
                    <a:gd name="T12" fmla="*/ 337 w 474"/>
                    <a:gd name="T13" fmla="*/ 301 h 680"/>
                    <a:gd name="T14" fmla="*/ 337 w 474"/>
                    <a:gd name="T15" fmla="*/ 344 h 680"/>
                    <a:gd name="T16" fmla="*/ 424 w 474"/>
                    <a:gd name="T17" fmla="*/ 451 h 680"/>
                    <a:gd name="T18" fmla="*/ 337 w 474"/>
                    <a:gd name="T19" fmla="*/ 344 h 680"/>
                    <a:gd name="T20" fmla="*/ 424 w 474"/>
                    <a:gd name="T21" fmla="*/ 501 h 680"/>
                    <a:gd name="T22" fmla="*/ 337 w 474"/>
                    <a:gd name="T23" fmla="*/ 615 h 680"/>
                    <a:gd name="T24" fmla="*/ 194 w 474"/>
                    <a:gd name="T25" fmla="*/ 50 h 680"/>
                    <a:gd name="T26" fmla="*/ 280 w 474"/>
                    <a:gd name="T27" fmla="*/ 158 h 680"/>
                    <a:gd name="T28" fmla="*/ 194 w 474"/>
                    <a:gd name="T29" fmla="*/ 50 h 680"/>
                    <a:gd name="T30" fmla="*/ 280 w 474"/>
                    <a:gd name="T31" fmla="*/ 193 h 680"/>
                    <a:gd name="T32" fmla="*/ 194 w 474"/>
                    <a:gd name="T33" fmla="*/ 301 h 680"/>
                    <a:gd name="T34" fmla="*/ 194 w 474"/>
                    <a:gd name="T35" fmla="*/ 344 h 680"/>
                    <a:gd name="T36" fmla="*/ 280 w 474"/>
                    <a:gd name="T37" fmla="*/ 451 h 680"/>
                    <a:gd name="T38" fmla="*/ 194 w 474"/>
                    <a:gd name="T39" fmla="*/ 344 h 680"/>
                    <a:gd name="T40" fmla="*/ 280 w 474"/>
                    <a:gd name="T41" fmla="*/ 501 h 680"/>
                    <a:gd name="T42" fmla="*/ 194 w 474"/>
                    <a:gd name="T43" fmla="*/ 615 h 680"/>
                    <a:gd name="T44" fmla="*/ 50 w 474"/>
                    <a:gd name="T45" fmla="*/ 50 h 680"/>
                    <a:gd name="T46" fmla="*/ 144 w 474"/>
                    <a:gd name="T47" fmla="*/ 158 h 680"/>
                    <a:gd name="T48" fmla="*/ 50 w 474"/>
                    <a:gd name="T49" fmla="*/ 50 h 680"/>
                    <a:gd name="T50" fmla="*/ 144 w 474"/>
                    <a:gd name="T51" fmla="*/ 193 h 680"/>
                    <a:gd name="T52" fmla="*/ 50 w 474"/>
                    <a:gd name="T53" fmla="*/ 301 h 680"/>
                    <a:gd name="T54" fmla="*/ 50 w 474"/>
                    <a:gd name="T55" fmla="*/ 344 h 680"/>
                    <a:gd name="T56" fmla="*/ 144 w 474"/>
                    <a:gd name="T57" fmla="*/ 451 h 680"/>
                    <a:gd name="T58" fmla="*/ 50 w 474"/>
                    <a:gd name="T59" fmla="*/ 344 h 680"/>
                    <a:gd name="T60" fmla="*/ 144 w 474"/>
                    <a:gd name="T61" fmla="*/ 501 h 680"/>
                    <a:gd name="T62" fmla="*/ 50 w 474"/>
                    <a:gd name="T63" fmla="*/ 615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4" h="680">
                      <a:moveTo>
                        <a:pt x="0" y="680"/>
                      </a:moveTo>
                      <a:lnTo>
                        <a:pt x="474" y="680"/>
                      </a:lnTo>
                      <a:lnTo>
                        <a:pt x="474" y="0"/>
                      </a:lnTo>
                      <a:lnTo>
                        <a:pt x="0" y="0"/>
                      </a:lnTo>
                      <a:lnTo>
                        <a:pt x="0" y="680"/>
                      </a:lnTo>
                      <a:close/>
                      <a:moveTo>
                        <a:pt x="337" y="50"/>
                      </a:moveTo>
                      <a:lnTo>
                        <a:pt x="424" y="50"/>
                      </a:lnTo>
                      <a:lnTo>
                        <a:pt x="424" y="158"/>
                      </a:lnTo>
                      <a:lnTo>
                        <a:pt x="337" y="158"/>
                      </a:lnTo>
                      <a:lnTo>
                        <a:pt x="337" y="50"/>
                      </a:lnTo>
                      <a:close/>
                      <a:moveTo>
                        <a:pt x="337" y="193"/>
                      </a:moveTo>
                      <a:lnTo>
                        <a:pt x="424" y="193"/>
                      </a:lnTo>
                      <a:lnTo>
                        <a:pt x="424" y="301"/>
                      </a:lnTo>
                      <a:lnTo>
                        <a:pt x="337" y="301"/>
                      </a:lnTo>
                      <a:lnTo>
                        <a:pt x="337" y="193"/>
                      </a:lnTo>
                      <a:close/>
                      <a:moveTo>
                        <a:pt x="337" y="344"/>
                      </a:moveTo>
                      <a:lnTo>
                        <a:pt x="424" y="344"/>
                      </a:lnTo>
                      <a:lnTo>
                        <a:pt x="424" y="451"/>
                      </a:lnTo>
                      <a:lnTo>
                        <a:pt x="337" y="451"/>
                      </a:lnTo>
                      <a:lnTo>
                        <a:pt x="337" y="344"/>
                      </a:lnTo>
                      <a:close/>
                      <a:moveTo>
                        <a:pt x="337" y="501"/>
                      </a:moveTo>
                      <a:lnTo>
                        <a:pt x="424" y="501"/>
                      </a:lnTo>
                      <a:lnTo>
                        <a:pt x="424" y="615"/>
                      </a:lnTo>
                      <a:lnTo>
                        <a:pt x="337" y="615"/>
                      </a:lnTo>
                      <a:lnTo>
                        <a:pt x="337" y="501"/>
                      </a:lnTo>
                      <a:close/>
                      <a:moveTo>
                        <a:pt x="194" y="50"/>
                      </a:moveTo>
                      <a:lnTo>
                        <a:pt x="280" y="50"/>
                      </a:lnTo>
                      <a:lnTo>
                        <a:pt x="280" y="158"/>
                      </a:lnTo>
                      <a:lnTo>
                        <a:pt x="194" y="158"/>
                      </a:lnTo>
                      <a:lnTo>
                        <a:pt x="194" y="50"/>
                      </a:lnTo>
                      <a:close/>
                      <a:moveTo>
                        <a:pt x="194" y="193"/>
                      </a:moveTo>
                      <a:lnTo>
                        <a:pt x="280" y="193"/>
                      </a:lnTo>
                      <a:lnTo>
                        <a:pt x="280" y="301"/>
                      </a:lnTo>
                      <a:lnTo>
                        <a:pt x="194" y="301"/>
                      </a:lnTo>
                      <a:lnTo>
                        <a:pt x="194" y="193"/>
                      </a:lnTo>
                      <a:close/>
                      <a:moveTo>
                        <a:pt x="194" y="344"/>
                      </a:moveTo>
                      <a:lnTo>
                        <a:pt x="280" y="344"/>
                      </a:lnTo>
                      <a:lnTo>
                        <a:pt x="280" y="451"/>
                      </a:lnTo>
                      <a:lnTo>
                        <a:pt x="194" y="451"/>
                      </a:lnTo>
                      <a:lnTo>
                        <a:pt x="194" y="344"/>
                      </a:lnTo>
                      <a:close/>
                      <a:moveTo>
                        <a:pt x="194" y="501"/>
                      </a:moveTo>
                      <a:lnTo>
                        <a:pt x="280" y="501"/>
                      </a:lnTo>
                      <a:lnTo>
                        <a:pt x="280" y="615"/>
                      </a:lnTo>
                      <a:lnTo>
                        <a:pt x="194" y="615"/>
                      </a:lnTo>
                      <a:lnTo>
                        <a:pt x="194" y="501"/>
                      </a:lnTo>
                      <a:close/>
                      <a:moveTo>
                        <a:pt x="50" y="50"/>
                      </a:moveTo>
                      <a:lnTo>
                        <a:pt x="144" y="50"/>
                      </a:lnTo>
                      <a:lnTo>
                        <a:pt x="144" y="158"/>
                      </a:lnTo>
                      <a:lnTo>
                        <a:pt x="50" y="158"/>
                      </a:lnTo>
                      <a:lnTo>
                        <a:pt x="50" y="50"/>
                      </a:lnTo>
                      <a:close/>
                      <a:moveTo>
                        <a:pt x="50" y="193"/>
                      </a:moveTo>
                      <a:lnTo>
                        <a:pt x="144" y="193"/>
                      </a:lnTo>
                      <a:lnTo>
                        <a:pt x="144" y="301"/>
                      </a:lnTo>
                      <a:lnTo>
                        <a:pt x="50" y="301"/>
                      </a:lnTo>
                      <a:lnTo>
                        <a:pt x="50" y="193"/>
                      </a:lnTo>
                      <a:close/>
                      <a:moveTo>
                        <a:pt x="50" y="344"/>
                      </a:moveTo>
                      <a:lnTo>
                        <a:pt x="144" y="344"/>
                      </a:lnTo>
                      <a:lnTo>
                        <a:pt x="144" y="451"/>
                      </a:lnTo>
                      <a:lnTo>
                        <a:pt x="50" y="451"/>
                      </a:lnTo>
                      <a:lnTo>
                        <a:pt x="50" y="344"/>
                      </a:lnTo>
                      <a:close/>
                      <a:moveTo>
                        <a:pt x="50" y="501"/>
                      </a:moveTo>
                      <a:lnTo>
                        <a:pt x="144" y="501"/>
                      </a:lnTo>
                      <a:lnTo>
                        <a:pt x="144" y="615"/>
                      </a:lnTo>
                      <a:lnTo>
                        <a:pt x="50" y="615"/>
                      </a:lnTo>
                      <a:lnTo>
                        <a:pt x="50" y="5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768"/>
                  <a:endParaRPr lang="en-US" dirty="0">
                    <a:solidFill>
                      <a:srgbClr val="373737"/>
                    </a:solidFill>
                    <a:cs typeface="Segoe UI" panose="020B0502040204020203" pitchFamily="34" charset="0"/>
                  </a:endParaRPr>
                </a:p>
              </p:txBody>
            </p:sp>
            <p:sp>
              <p:nvSpPr>
                <p:cNvPr id="28" name="Freeform 8"/>
                <p:cNvSpPr>
                  <a:spLocks/>
                </p:cNvSpPr>
                <p:nvPr/>
              </p:nvSpPr>
              <p:spPr bwMode="auto">
                <a:xfrm>
                  <a:off x="2643" y="1166"/>
                  <a:ext cx="474" cy="107"/>
                </a:xfrm>
                <a:custGeom>
                  <a:avLst/>
                  <a:gdLst>
                    <a:gd name="T0" fmla="*/ 381 w 474"/>
                    <a:gd name="T1" fmla="*/ 43 h 107"/>
                    <a:gd name="T2" fmla="*/ 381 w 474"/>
                    <a:gd name="T3" fmla="*/ 0 h 107"/>
                    <a:gd name="T4" fmla="*/ 93 w 474"/>
                    <a:gd name="T5" fmla="*/ 0 h 107"/>
                    <a:gd name="T6" fmla="*/ 93 w 474"/>
                    <a:gd name="T7" fmla="*/ 43 h 107"/>
                    <a:gd name="T8" fmla="*/ 0 w 474"/>
                    <a:gd name="T9" fmla="*/ 43 h 107"/>
                    <a:gd name="T10" fmla="*/ 0 w 474"/>
                    <a:gd name="T11" fmla="*/ 107 h 107"/>
                    <a:gd name="T12" fmla="*/ 474 w 474"/>
                    <a:gd name="T13" fmla="*/ 107 h 107"/>
                    <a:gd name="T14" fmla="*/ 474 w 474"/>
                    <a:gd name="T15" fmla="*/ 43 h 107"/>
                    <a:gd name="T16" fmla="*/ 381 w 474"/>
                    <a:gd name="T17" fmla="*/ 4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07">
                      <a:moveTo>
                        <a:pt x="381" y="43"/>
                      </a:moveTo>
                      <a:lnTo>
                        <a:pt x="381" y="0"/>
                      </a:lnTo>
                      <a:lnTo>
                        <a:pt x="93" y="0"/>
                      </a:lnTo>
                      <a:lnTo>
                        <a:pt x="93" y="43"/>
                      </a:lnTo>
                      <a:lnTo>
                        <a:pt x="0" y="43"/>
                      </a:lnTo>
                      <a:lnTo>
                        <a:pt x="0" y="107"/>
                      </a:lnTo>
                      <a:lnTo>
                        <a:pt x="474" y="107"/>
                      </a:lnTo>
                      <a:lnTo>
                        <a:pt x="474" y="43"/>
                      </a:lnTo>
                      <a:lnTo>
                        <a:pt x="381"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768"/>
                  <a:endParaRPr lang="en-US" dirty="0">
                    <a:solidFill>
                      <a:srgbClr val="373737"/>
                    </a:solidFill>
                    <a:cs typeface="Segoe UI" panose="020B0502040204020203" pitchFamily="34" charset="0"/>
                  </a:endParaRPr>
                </a:p>
              </p:txBody>
            </p:sp>
          </p:grpSp>
          <p:sp>
            <p:nvSpPr>
              <p:cNvPr id="36" name="TextBox 35"/>
              <p:cNvSpPr txBox="1"/>
              <p:nvPr/>
            </p:nvSpPr>
            <p:spPr>
              <a:xfrm>
                <a:off x="2837591" y="1489170"/>
                <a:ext cx="184731" cy="286231"/>
              </a:xfrm>
              <a:prstGeom prst="rect">
                <a:avLst/>
              </a:prstGeom>
              <a:noFill/>
            </p:spPr>
            <p:txBody>
              <a:bodyPr wrap="none" rtlCol="0">
                <a:spAutoFit/>
              </a:bodyPr>
              <a:lstStyle/>
              <a:p>
                <a:pPr defTabSz="912768">
                  <a:lnSpc>
                    <a:spcPct val="90000"/>
                  </a:lnSpc>
                  <a:spcBef>
                    <a:spcPts val="1200"/>
                  </a:spcBef>
                  <a:buClr>
                    <a:srgbClr val="1E4164"/>
                  </a:buClr>
                </a:pPr>
                <a:endParaRPr lang="en-US" sz="1400" b="1" dirty="0">
                  <a:gradFill>
                    <a:gsLst>
                      <a:gs pos="28333">
                        <a:srgbClr val="13B5EA"/>
                      </a:gs>
                      <a:gs pos="84000">
                        <a:srgbClr val="13B5EA"/>
                      </a:gs>
                    </a:gsLst>
                    <a:lin ang="5400000" scaled="0"/>
                  </a:gradFill>
                  <a:cs typeface="Segoe UI" panose="020B0502040204020203" pitchFamily="34" charset="0"/>
                </a:endParaRPr>
              </a:p>
            </p:txBody>
          </p:sp>
          <p:grpSp>
            <p:nvGrpSpPr>
              <p:cNvPr id="70" name="Group 69"/>
              <p:cNvGrpSpPr/>
              <p:nvPr/>
            </p:nvGrpSpPr>
            <p:grpSpPr>
              <a:xfrm>
                <a:off x="1384923" y="1523468"/>
                <a:ext cx="1227495" cy="382750"/>
                <a:chOff x="1384923" y="1523468"/>
                <a:chExt cx="1227495" cy="382750"/>
              </a:xfrm>
            </p:grpSpPr>
            <p:sp>
              <p:nvSpPr>
                <p:cNvPr id="64" name="Freeform 9"/>
                <p:cNvSpPr>
                  <a:spLocks noEditPoints="1"/>
                </p:cNvSpPr>
                <p:nvPr/>
              </p:nvSpPr>
              <p:spPr bwMode="auto">
                <a:xfrm>
                  <a:off x="1384923" y="1537193"/>
                  <a:ext cx="79785" cy="314365"/>
                </a:xfrm>
                <a:custGeom>
                  <a:avLst/>
                  <a:gdLst>
                    <a:gd name="T0" fmla="*/ 26 w 32"/>
                    <a:gd name="T1" fmla="*/ 117 h 129"/>
                    <a:gd name="T2" fmla="*/ 27 w 32"/>
                    <a:gd name="T3" fmla="*/ 114 h 129"/>
                    <a:gd name="T4" fmla="*/ 27 w 32"/>
                    <a:gd name="T5" fmla="*/ 113 h 129"/>
                    <a:gd name="T6" fmla="*/ 20 w 32"/>
                    <a:gd name="T7" fmla="*/ 63 h 129"/>
                    <a:gd name="T8" fmla="*/ 23 w 32"/>
                    <a:gd name="T9" fmla="*/ 24 h 129"/>
                    <a:gd name="T10" fmla="*/ 28 w 32"/>
                    <a:gd name="T11" fmla="*/ 21 h 129"/>
                    <a:gd name="T12" fmla="*/ 32 w 32"/>
                    <a:gd name="T13" fmla="*/ 18 h 129"/>
                    <a:gd name="T14" fmla="*/ 29 w 32"/>
                    <a:gd name="T15" fmla="*/ 16 h 129"/>
                    <a:gd name="T16" fmla="*/ 20 w 32"/>
                    <a:gd name="T17" fmla="*/ 11 h 129"/>
                    <a:gd name="T18" fmla="*/ 20 w 32"/>
                    <a:gd name="T19" fmla="*/ 10 h 129"/>
                    <a:gd name="T20" fmla="*/ 19 w 32"/>
                    <a:gd name="T21" fmla="*/ 9 h 129"/>
                    <a:gd name="T22" fmla="*/ 17 w 32"/>
                    <a:gd name="T23" fmla="*/ 7 h 129"/>
                    <a:gd name="T24" fmla="*/ 17 w 32"/>
                    <a:gd name="T25" fmla="*/ 7 h 129"/>
                    <a:gd name="T26" fmla="*/ 16 w 32"/>
                    <a:gd name="T27" fmla="*/ 7 h 129"/>
                    <a:gd name="T28" fmla="*/ 16 w 32"/>
                    <a:gd name="T29" fmla="*/ 0 h 129"/>
                    <a:gd name="T30" fmla="*/ 16 w 32"/>
                    <a:gd name="T31" fmla="*/ 7 h 129"/>
                    <a:gd name="T32" fmla="*/ 14 w 32"/>
                    <a:gd name="T33" fmla="*/ 8 h 129"/>
                    <a:gd name="T34" fmla="*/ 13 w 32"/>
                    <a:gd name="T35" fmla="*/ 9 h 129"/>
                    <a:gd name="T36" fmla="*/ 12 w 32"/>
                    <a:gd name="T37" fmla="*/ 10 h 129"/>
                    <a:gd name="T38" fmla="*/ 12 w 32"/>
                    <a:gd name="T39" fmla="*/ 12 h 129"/>
                    <a:gd name="T40" fmla="*/ 3 w 32"/>
                    <a:gd name="T41" fmla="*/ 17 h 129"/>
                    <a:gd name="T42" fmla="*/ 5 w 32"/>
                    <a:gd name="T43" fmla="*/ 20 h 129"/>
                    <a:gd name="T44" fmla="*/ 4 w 32"/>
                    <a:gd name="T45" fmla="*/ 22 h 129"/>
                    <a:gd name="T46" fmla="*/ 12 w 32"/>
                    <a:gd name="T47" fmla="*/ 47 h 129"/>
                    <a:gd name="T48" fmla="*/ 6 w 32"/>
                    <a:gd name="T49" fmla="*/ 112 h 129"/>
                    <a:gd name="T50" fmla="*/ 5 w 32"/>
                    <a:gd name="T51" fmla="*/ 114 h 129"/>
                    <a:gd name="T52" fmla="*/ 4 w 32"/>
                    <a:gd name="T53" fmla="*/ 116 h 129"/>
                    <a:gd name="T54" fmla="*/ 3 w 32"/>
                    <a:gd name="T55" fmla="*/ 129 h 129"/>
                    <a:gd name="T56" fmla="*/ 8 w 32"/>
                    <a:gd name="T57" fmla="*/ 118 h 129"/>
                    <a:gd name="T58" fmla="*/ 21 w 32"/>
                    <a:gd name="T59" fmla="*/ 129 h 129"/>
                    <a:gd name="T60" fmla="*/ 14 w 32"/>
                    <a:gd name="T61" fmla="*/ 48 h 129"/>
                    <a:gd name="T62" fmla="*/ 14 w 32"/>
                    <a:gd name="T63" fmla="*/ 24 h 129"/>
                    <a:gd name="T64" fmla="*/ 15 w 32"/>
                    <a:gd name="T65" fmla="*/ 60 h 129"/>
                    <a:gd name="T66" fmla="*/ 11 w 32"/>
                    <a:gd name="T67" fmla="*/ 92 h 129"/>
                    <a:gd name="T68" fmla="*/ 9 w 32"/>
                    <a:gd name="T69" fmla="*/ 111 h 129"/>
                    <a:gd name="T70" fmla="*/ 19 w 32"/>
                    <a:gd name="T71" fmla="*/ 93 h 129"/>
                    <a:gd name="T72" fmla="*/ 9 w 32"/>
                    <a:gd name="T73" fmla="*/ 111 h 129"/>
                    <a:gd name="T74" fmla="*/ 19 w 32"/>
                    <a:gd name="T75" fmla="*/ 24 h 129"/>
                    <a:gd name="T76" fmla="*/ 19 w 32"/>
                    <a:gd name="T7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129">
                      <a:moveTo>
                        <a:pt x="28" y="129"/>
                      </a:moveTo>
                      <a:cubicBezTo>
                        <a:pt x="26" y="117"/>
                        <a:pt x="26" y="117"/>
                        <a:pt x="26" y="117"/>
                      </a:cubicBezTo>
                      <a:cubicBezTo>
                        <a:pt x="27" y="116"/>
                        <a:pt x="27" y="116"/>
                        <a:pt x="27" y="116"/>
                      </a:cubicBezTo>
                      <a:cubicBezTo>
                        <a:pt x="27" y="114"/>
                        <a:pt x="27" y="114"/>
                        <a:pt x="27" y="114"/>
                      </a:cubicBezTo>
                      <a:cubicBezTo>
                        <a:pt x="27" y="114"/>
                        <a:pt x="27" y="114"/>
                        <a:pt x="27" y="114"/>
                      </a:cubicBezTo>
                      <a:cubicBezTo>
                        <a:pt x="27" y="113"/>
                        <a:pt x="27" y="113"/>
                        <a:pt x="27" y="113"/>
                      </a:cubicBezTo>
                      <a:cubicBezTo>
                        <a:pt x="25" y="112"/>
                        <a:pt x="25" y="112"/>
                        <a:pt x="25" y="112"/>
                      </a:cubicBezTo>
                      <a:cubicBezTo>
                        <a:pt x="20" y="63"/>
                        <a:pt x="20" y="63"/>
                        <a:pt x="20" y="63"/>
                      </a:cubicBezTo>
                      <a:cubicBezTo>
                        <a:pt x="20" y="47"/>
                        <a:pt x="20" y="47"/>
                        <a:pt x="20" y="47"/>
                      </a:cubicBezTo>
                      <a:cubicBezTo>
                        <a:pt x="23" y="24"/>
                        <a:pt x="23" y="24"/>
                        <a:pt x="23" y="24"/>
                      </a:cubicBezTo>
                      <a:cubicBezTo>
                        <a:pt x="23" y="24"/>
                        <a:pt x="28" y="23"/>
                        <a:pt x="29" y="22"/>
                      </a:cubicBezTo>
                      <a:cubicBezTo>
                        <a:pt x="29" y="22"/>
                        <a:pt x="28" y="21"/>
                        <a:pt x="28" y="21"/>
                      </a:cubicBezTo>
                      <a:cubicBezTo>
                        <a:pt x="28" y="20"/>
                        <a:pt x="28" y="20"/>
                        <a:pt x="28" y="20"/>
                      </a:cubicBezTo>
                      <a:cubicBezTo>
                        <a:pt x="28" y="20"/>
                        <a:pt x="32" y="20"/>
                        <a:pt x="32" y="18"/>
                      </a:cubicBezTo>
                      <a:cubicBezTo>
                        <a:pt x="32" y="18"/>
                        <a:pt x="30" y="17"/>
                        <a:pt x="29" y="17"/>
                      </a:cubicBezTo>
                      <a:cubicBezTo>
                        <a:pt x="29" y="16"/>
                        <a:pt x="29" y="16"/>
                        <a:pt x="29" y="16"/>
                      </a:cubicBezTo>
                      <a:cubicBezTo>
                        <a:pt x="29" y="16"/>
                        <a:pt x="24" y="14"/>
                        <a:pt x="20" y="12"/>
                      </a:cubicBezTo>
                      <a:cubicBezTo>
                        <a:pt x="20" y="12"/>
                        <a:pt x="20" y="12"/>
                        <a:pt x="20" y="11"/>
                      </a:cubicBezTo>
                      <a:cubicBezTo>
                        <a:pt x="21" y="10"/>
                        <a:pt x="22" y="10"/>
                        <a:pt x="21" y="10"/>
                      </a:cubicBezTo>
                      <a:cubicBezTo>
                        <a:pt x="20" y="10"/>
                        <a:pt x="20" y="10"/>
                        <a:pt x="20" y="10"/>
                      </a:cubicBezTo>
                      <a:cubicBezTo>
                        <a:pt x="20" y="9"/>
                        <a:pt x="20" y="9"/>
                        <a:pt x="20" y="9"/>
                      </a:cubicBezTo>
                      <a:cubicBezTo>
                        <a:pt x="19" y="9"/>
                        <a:pt x="19" y="9"/>
                        <a:pt x="19" y="9"/>
                      </a:cubicBezTo>
                      <a:cubicBezTo>
                        <a:pt x="19" y="8"/>
                        <a:pt x="19" y="8"/>
                        <a:pt x="19" y="8"/>
                      </a:cubicBezTo>
                      <a:cubicBezTo>
                        <a:pt x="19" y="8"/>
                        <a:pt x="18" y="7"/>
                        <a:pt x="17" y="7"/>
                      </a:cubicBezTo>
                      <a:cubicBezTo>
                        <a:pt x="17" y="7"/>
                        <a:pt x="17" y="7"/>
                        <a:pt x="17" y="7"/>
                      </a:cubicBezTo>
                      <a:cubicBezTo>
                        <a:pt x="17" y="7"/>
                        <a:pt x="17" y="7"/>
                        <a:pt x="17" y="7"/>
                      </a:cubicBezTo>
                      <a:cubicBezTo>
                        <a:pt x="16" y="7"/>
                        <a:pt x="16" y="7"/>
                        <a:pt x="16" y="7"/>
                      </a:cubicBezTo>
                      <a:cubicBezTo>
                        <a:pt x="16" y="7"/>
                        <a:pt x="16" y="7"/>
                        <a:pt x="16" y="7"/>
                      </a:cubicBezTo>
                      <a:cubicBezTo>
                        <a:pt x="16" y="7"/>
                        <a:pt x="16" y="7"/>
                        <a:pt x="16" y="7"/>
                      </a:cubicBezTo>
                      <a:cubicBezTo>
                        <a:pt x="16" y="0"/>
                        <a:pt x="16" y="0"/>
                        <a:pt x="16" y="0"/>
                      </a:cubicBezTo>
                      <a:cubicBezTo>
                        <a:pt x="16" y="0"/>
                        <a:pt x="16" y="0"/>
                        <a:pt x="16" y="0"/>
                      </a:cubicBezTo>
                      <a:cubicBezTo>
                        <a:pt x="16" y="7"/>
                        <a:pt x="16" y="7"/>
                        <a:pt x="16" y="7"/>
                      </a:cubicBezTo>
                      <a:cubicBezTo>
                        <a:pt x="16" y="7"/>
                        <a:pt x="16" y="7"/>
                        <a:pt x="16" y="7"/>
                      </a:cubicBezTo>
                      <a:cubicBezTo>
                        <a:pt x="15" y="7"/>
                        <a:pt x="14" y="8"/>
                        <a:pt x="14" y="8"/>
                      </a:cubicBezTo>
                      <a:cubicBezTo>
                        <a:pt x="14" y="9"/>
                        <a:pt x="14" y="9"/>
                        <a:pt x="14" y="9"/>
                      </a:cubicBezTo>
                      <a:cubicBezTo>
                        <a:pt x="13" y="9"/>
                        <a:pt x="13" y="9"/>
                        <a:pt x="13" y="9"/>
                      </a:cubicBezTo>
                      <a:cubicBezTo>
                        <a:pt x="13" y="10"/>
                        <a:pt x="13" y="10"/>
                        <a:pt x="13" y="10"/>
                      </a:cubicBezTo>
                      <a:cubicBezTo>
                        <a:pt x="13" y="10"/>
                        <a:pt x="12" y="10"/>
                        <a:pt x="12" y="10"/>
                      </a:cubicBezTo>
                      <a:cubicBezTo>
                        <a:pt x="11" y="10"/>
                        <a:pt x="12" y="10"/>
                        <a:pt x="12" y="11"/>
                      </a:cubicBezTo>
                      <a:cubicBezTo>
                        <a:pt x="13" y="12"/>
                        <a:pt x="12" y="12"/>
                        <a:pt x="12" y="12"/>
                      </a:cubicBezTo>
                      <a:cubicBezTo>
                        <a:pt x="8" y="14"/>
                        <a:pt x="3" y="16"/>
                        <a:pt x="3" y="16"/>
                      </a:cubicBezTo>
                      <a:cubicBezTo>
                        <a:pt x="3" y="17"/>
                        <a:pt x="3" y="17"/>
                        <a:pt x="3" y="17"/>
                      </a:cubicBezTo>
                      <a:cubicBezTo>
                        <a:pt x="3" y="17"/>
                        <a:pt x="0" y="18"/>
                        <a:pt x="0" y="18"/>
                      </a:cubicBezTo>
                      <a:cubicBezTo>
                        <a:pt x="0" y="20"/>
                        <a:pt x="5" y="20"/>
                        <a:pt x="5" y="20"/>
                      </a:cubicBezTo>
                      <a:cubicBezTo>
                        <a:pt x="5" y="21"/>
                        <a:pt x="5" y="21"/>
                        <a:pt x="5" y="21"/>
                      </a:cubicBezTo>
                      <a:cubicBezTo>
                        <a:pt x="4" y="21"/>
                        <a:pt x="4" y="22"/>
                        <a:pt x="4" y="22"/>
                      </a:cubicBezTo>
                      <a:cubicBezTo>
                        <a:pt x="5" y="23"/>
                        <a:pt x="9" y="24"/>
                        <a:pt x="9" y="24"/>
                      </a:cubicBezTo>
                      <a:cubicBezTo>
                        <a:pt x="12" y="47"/>
                        <a:pt x="12" y="47"/>
                        <a:pt x="12" y="47"/>
                      </a:cubicBezTo>
                      <a:cubicBezTo>
                        <a:pt x="12" y="63"/>
                        <a:pt x="12" y="63"/>
                        <a:pt x="12" y="63"/>
                      </a:cubicBezTo>
                      <a:cubicBezTo>
                        <a:pt x="6" y="112"/>
                        <a:pt x="6" y="112"/>
                        <a:pt x="6" y="112"/>
                      </a:cubicBezTo>
                      <a:cubicBezTo>
                        <a:pt x="4" y="113"/>
                        <a:pt x="4" y="113"/>
                        <a:pt x="4" y="113"/>
                      </a:cubicBezTo>
                      <a:cubicBezTo>
                        <a:pt x="5" y="114"/>
                        <a:pt x="5" y="114"/>
                        <a:pt x="5" y="114"/>
                      </a:cubicBezTo>
                      <a:cubicBezTo>
                        <a:pt x="5" y="114"/>
                        <a:pt x="5" y="114"/>
                        <a:pt x="5" y="114"/>
                      </a:cubicBezTo>
                      <a:cubicBezTo>
                        <a:pt x="4" y="116"/>
                        <a:pt x="4" y="116"/>
                        <a:pt x="4" y="116"/>
                      </a:cubicBezTo>
                      <a:cubicBezTo>
                        <a:pt x="5" y="117"/>
                        <a:pt x="5" y="117"/>
                        <a:pt x="5" y="117"/>
                      </a:cubicBezTo>
                      <a:cubicBezTo>
                        <a:pt x="3" y="129"/>
                        <a:pt x="3" y="129"/>
                        <a:pt x="3" y="129"/>
                      </a:cubicBezTo>
                      <a:cubicBezTo>
                        <a:pt x="6" y="129"/>
                        <a:pt x="6" y="129"/>
                        <a:pt x="6" y="129"/>
                      </a:cubicBezTo>
                      <a:cubicBezTo>
                        <a:pt x="8" y="118"/>
                        <a:pt x="8" y="118"/>
                        <a:pt x="8" y="118"/>
                      </a:cubicBezTo>
                      <a:cubicBezTo>
                        <a:pt x="20" y="118"/>
                        <a:pt x="20" y="118"/>
                        <a:pt x="20" y="118"/>
                      </a:cubicBezTo>
                      <a:cubicBezTo>
                        <a:pt x="21" y="129"/>
                        <a:pt x="21" y="129"/>
                        <a:pt x="21" y="129"/>
                      </a:cubicBezTo>
                      <a:moveTo>
                        <a:pt x="14" y="24"/>
                      </a:moveTo>
                      <a:cubicBezTo>
                        <a:pt x="14" y="48"/>
                        <a:pt x="14" y="48"/>
                        <a:pt x="14" y="48"/>
                      </a:cubicBezTo>
                      <a:cubicBezTo>
                        <a:pt x="14" y="48"/>
                        <a:pt x="12" y="25"/>
                        <a:pt x="12" y="24"/>
                      </a:cubicBezTo>
                      <a:cubicBezTo>
                        <a:pt x="12" y="24"/>
                        <a:pt x="13" y="24"/>
                        <a:pt x="14" y="24"/>
                      </a:cubicBezTo>
                      <a:close/>
                      <a:moveTo>
                        <a:pt x="11" y="91"/>
                      </a:moveTo>
                      <a:cubicBezTo>
                        <a:pt x="15" y="60"/>
                        <a:pt x="15" y="60"/>
                        <a:pt x="15" y="60"/>
                      </a:cubicBezTo>
                      <a:cubicBezTo>
                        <a:pt x="19" y="92"/>
                        <a:pt x="19" y="92"/>
                        <a:pt x="19" y="92"/>
                      </a:cubicBezTo>
                      <a:cubicBezTo>
                        <a:pt x="11" y="92"/>
                        <a:pt x="11" y="92"/>
                        <a:pt x="11" y="92"/>
                      </a:cubicBezTo>
                      <a:lnTo>
                        <a:pt x="11" y="91"/>
                      </a:lnTo>
                      <a:close/>
                      <a:moveTo>
                        <a:pt x="9" y="111"/>
                      </a:moveTo>
                      <a:cubicBezTo>
                        <a:pt x="10" y="93"/>
                        <a:pt x="10" y="93"/>
                        <a:pt x="10" y="93"/>
                      </a:cubicBezTo>
                      <a:cubicBezTo>
                        <a:pt x="19" y="93"/>
                        <a:pt x="19" y="93"/>
                        <a:pt x="19" y="93"/>
                      </a:cubicBezTo>
                      <a:cubicBezTo>
                        <a:pt x="20" y="111"/>
                        <a:pt x="20" y="111"/>
                        <a:pt x="20" y="111"/>
                      </a:cubicBezTo>
                      <a:lnTo>
                        <a:pt x="9" y="111"/>
                      </a:lnTo>
                      <a:close/>
                      <a:moveTo>
                        <a:pt x="19" y="42"/>
                      </a:moveTo>
                      <a:cubicBezTo>
                        <a:pt x="18" y="42"/>
                        <a:pt x="18" y="25"/>
                        <a:pt x="19" y="24"/>
                      </a:cubicBezTo>
                      <a:cubicBezTo>
                        <a:pt x="19" y="24"/>
                        <a:pt x="21" y="25"/>
                        <a:pt x="22" y="24"/>
                      </a:cubicBezTo>
                      <a:cubicBezTo>
                        <a:pt x="22" y="24"/>
                        <a:pt x="21" y="42"/>
                        <a:pt x="19" y="4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2768"/>
                  <a:endParaRPr lang="en-US" dirty="0">
                    <a:solidFill>
                      <a:srgbClr val="373737"/>
                    </a:solidFill>
                    <a:cs typeface="Segoe UI" panose="020B0502040204020203" pitchFamily="34" charset="0"/>
                  </a:endParaRPr>
                </a:p>
              </p:txBody>
            </p:sp>
            <p:sp>
              <p:nvSpPr>
                <p:cNvPr id="68" name="TextBox 67"/>
                <p:cNvSpPr txBox="1"/>
                <p:nvPr/>
              </p:nvSpPr>
              <p:spPr>
                <a:xfrm>
                  <a:off x="1451779" y="1619987"/>
                  <a:ext cx="1160639" cy="286231"/>
                </a:xfrm>
                <a:prstGeom prst="rect">
                  <a:avLst/>
                </a:prstGeom>
                <a:noFill/>
              </p:spPr>
              <p:txBody>
                <a:bodyPr wrap="none" rtlCol="0">
                  <a:spAutoFit/>
                </a:bodyPr>
                <a:lstStyle/>
                <a:p>
                  <a:pPr defTabSz="912768">
                    <a:lnSpc>
                      <a:spcPct val="90000"/>
                    </a:lnSpc>
                    <a:spcBef>
                      <a:spcPts val="1200"/>
                    </a:spcBef>
                    <a:buClr>
                      <a:srgbClr val="1E4164"/>
                    </a:buClr>
                  </a:pPr>
                  <a:r>
                    <a:rPr lang="en-US" sz="1400" b="1" dirty="0">
                      <a:gradFill>
                        <a:gsLst>
                          <a:gs pos="28333">
                            <a:srgbClr val="13B5EA"/>
                          </a:gs>
                          <a:gs pos="84000">
                            <a:srgbClr val="13B5EA"/>
                          </a:gs>
                        </a:gsLst>
                        <a:lin ang="5400000" scaled="0"/>
                      </a:gradFill>
                      <a:cs typeface="Segoe UI" panose="020B0502040204020203" pitchFamily="34" charset="0"/>
                    </a:rPr>
                    <a:t>Seattle, WA</a:t>
                  </a:r>
                </a:p>
              </p:txBody>
            </p:sp>
            <p:sp>
              <p:nvSpPr>
                <p:cNvPr id="69" name="TextBox 68"/>
                <p:cNvSpPr txBox="1"/>
                <p:nvPr/>
              </p:nvSpPr>
              <p:spPr>
                <a:xfrm>
                  <a:off x="1447089" y="1523468"/>
                  <a:ext cx="883575" cy="216981"/>
                </a:xfrm>
                <a:prstGeom prst="rect">
                  <a:avLst/>
                </a:prstGeom>
                <a:noFill/>
              </p:spPr>
              <p:txBody>
                <a:bodyPr wrap="none" rtlCol="0">
                  <a:spAutoFit/>
                </a:bodyPr>
                <a:lstStyle/>
                <a:p>
                  <a:pPr defTabSz="912768">
                    <a:lnSpc>
                      <a:spcPct val="90000"/>
                    </a:lnSpc>
                    <a:spcBef>
                      <a:spcPts val="1200"/>
                    </a:spcBef>
                    <a:buClr>
                      <a:srgbClr val="1E4164"/>
                    </a:buClr>
                  </a:pPr>
                  <a:r>
                    <a:rPr lang="en-US" sz="900" dirty="0">
                      <a:gradFill>
                        <a:gsLst>
                          <a:gs pos="28333">
                            <a:srgbClr val="1E4164"/>
                          </a:gs>
                          <a:gs pos="83000">
                            <a:srgbClr val="1E4164"/>
                          </a:gs>
                        </a:gsLst>
                        <a:lin ang="5400000" scaled="0"/>
                      </a:gradFill>
                      <a:cs typeface="Segoe UI" panose="020B0502040204020203" pitchFamily="34" charset="0"/>
                    </a:rPr>
                    <a:t>Headquarters</a:t>
                  </a:r>
                </a:p>
              </p:txBody>
            </p:sp>
          </p:grpSp>
        </p:grpSp>
      </p:grpSp>
      <p:sp>
        <p:nvSpPr>
          <p:cNvPr id="52" name="Rectangle 51"/>
          <p:cNvSpPr/>
          <p:nvPr/>
        </p:nvSpPr>
        <p:spPr>
          <a:xfrm rot="5400000">
            <a:off x="4511638" y="-3126560"/>
            <a:ext cx="66174" cy="8321040"/>
          </a:xfrm>
          <a:prstGeom prst="rect">
            <a:avLst/>
          </a:prstGeom>
          <a:pattFill prst="dkUp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12768">
              <a:lnSpc>
                <a:spcPct val="90000"/>
              </a:lnSpc>
              <a:spcBef>
                <a:spcPts val="600"/>
              </a:spcBef>
            </a:pPr>
            <a:endParaRPr lang="en-US" sz="2400" dirty="0">
              <a:solidFill>
                <a:srgbClr val="FFFFFF"/>
              </a:solidFill>
            </a:endParaRPr>
          </a:p>
        </p:txBody>
      </p:sp>
      <p:pic>
        <p:nvPicPr>
          <p:cNvPr id="66" name="Picture 3"/>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3768420" y="1424933"/>
            <a:ext cx="4471220" cy="2577905"/>
          </a:xfrm>
          <a:prstGeom prst="rect">
            <a:avLst/>
          </a:prstGeom>
          <a:noFill/>
          <a:extLst>
            <a:ext uri="{909E8E84-426E-40dd-AFC4-6F175D3DCCD1}">
              <a14:hiddenFill xmlns:a14="http://schemas.microsoft.com/office/drawing/2010/main" xmlns="">
                <a:solidFill>
                  <a:srgbClr val="FFFFFF"/>
                </a:solidFill>
              </a14:hiddenFill>
            </a:ext>
          </a:extLst>
        </p:spPr>
      </p:pic>
      <p:sp>
        <p:nvSpPr>
          <p:cNvPr id="67" name="Rectangle 66"/>
          <p:cNvSpPr/>
          <p:nvPr/>
        </p:nvSpPr>
        <p:spPr bwMode="auto">
          <a:xfrm>
            <a:off x="6352247" y="2109710"/>
            <a:ext cx="483369"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CHICAGO</a:t>
            </a:r>
          </a:p>
        </p:txBody>
      </p:sp>
      <p:sp>
        <p:nvSpPr>
          <p:cNvPr id="71" name="Isosceles Triangle 70"/>
          <p:cNvSpPr/>
          <p:nvPr/>
        </p:nvSpPr>
        <p:spPr bwMode="auto">
          <a:xfrm rot="10800000">
            <a:off x="6704275" y="2239131"/>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72" name="Rectangle 71"/>
          <p:cNvSpPr/>
          <p:nvPr/>
        </p:nvSpPr>
        <p:spPr bwMode="auto">
          <a:xfrm>
            <a:off x="7894873" y="1845552"/>
            <a:ext cx="490758"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BOSTON</a:t>
            </a:r>
          </a:p>
        </p:txBody>
      </p:sp>
      <p:sp>
        <p:nvSpPr>
          <p:cNvPr id="74" name="Isosceles Triangle 73"/>
          <p:cNvSpPr/>
          <p:nvPr/>
        </p:nvSpPr>
        <p:spPr bwMode="auto">
          <a:xfrm rot="10800000">
            <a:off x="7952121" y="1975213"/>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75" name="Rectangle 74"/>
          <p:cNvSpPr/>
          <p:nvPr/>
        </p:nvSpPr>
        <p:spPr bwMode="auto">
          <a:xfrm>
            <a:off x="3759142" y="1616659"/>
            <a:ext cx="602763"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PORTLAND</a:t>
            </a:r>
          </a:p>
        </p:txBody>
      </p:sp>
      <p:sp>
        <p:nvSpPr>
          <p:cNvPr id="76" name="Isosceles Triangle 75"/>
          <p:cNvSpPr/>
          <p:nvPr/>
        </p:nvSpPr>
        <p:spPr bwMode="auto">
          <a:xfrm rot="10800000">
            <a:off x="4132086" y="1738798"/>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77" name="Rectangle 76"/>
          <p:cNvSpPr/>
          <p:nvPr/>
        </p:nvSpPr>
        <p:spPr bwMode="auto">
          <a:xfrm>
            <a:off x="3338514" y="2291084"/>
            <a:ext cx="793572"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SAN FRANCISCO </a:t>
            </a:r>
          </a:p>
        </p:txBody>
      </p:sp>
      <p:sp>
        <p:nvSpPr>
          <p:cNvPr id="78" name="Isosceles Triangle 77"/>
          <p:cNvSpPr/>
          <p:nvPr/>
        </p:nvSpPr>
        <p:spPr bwMode="auto">
          <a:xfrm rot="10800000">
            <a:off x="3946495" y="2416068"/>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79" name="Rectangle 78"/>
          <p:cNvSpPr/>
          <p:nvPr/>
        </p:nvSpPr>
        <p:spPr bwMode="auto">
          <a:xfrm>
            <a:off x="3707708" y="2700442"/>
            <a:ext cx="700176"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LOS ANGELES</a:t>
            </a:r>
          </a:p>
        </p:txBody>
      </p:sp>
      <p:sp>
        <p:nvSpPr>
          <p:cNvPr id="80" name="Isosceles Triangle 79"/>
          <p:cNvSpPr/>
          <p:nvPr/>
        </p:nvSpPr>
        <p:spPr bwMode="auto">
          <a:xfrm rot="10800000">
            <a:off x="4163572" y="2830234"/>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81" name="Rectangle 80"/>
          <p:cNvSpPr/>
          <p:nvPr/>
        </p:nvSpPr>
        <p:spPr bwMode="auto">
          <a:xfrm>
            <a:off x="5305854" y="2331351"/>
            <a:ext cx="516571"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DENVER</a:t>
            </a:r>
          </a:p>
        </p:txBody>
      </p:sp>
      <p:sp>
        <p:nvSpPr>
          <p:cNvPr id="82" name="Isosceles Triangle 81"/>
          <p:cNvSpPr/>
          <p:nvPr/>
        </p:nvSpPr>
        <p:spPr bwMode="auto">
          <a:xfrm rot="10800000">
            <a:off x="5363101" y="2462672"/>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83" name="Rectangle 82"/>
          <p:cNvSpPr/>
          <p:nvPr/>
        </p:nvSpPr>
        <p:spPr bwMode="auto">
          <a:xfrm>
            <a:off x="5925405" y="3017867"/>
            <a:ext cx="477942"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DALLAS</a:t>
            </a:r>
          </a:p>
        </p:txBody>
      </p:sp>
      <p:sp>
        <p:nvSpPr>
          <p:cNvPr id="84" name="Isosceles Triangle 83"/>
          <p:cNvSpPr/>
          <p:nvPr/>
        </p:nvSpPr>
        <p:spPr bwMode="auto">
          <a:xfrm rot="10800000">
            <a:off x="5982653" y="3137914"/>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85" name="Rectangle 84"/>
          <p:cNvSpPr/>
          <p:nvPr/>
        </p:nvSpPr>
        <p:spPr bwMode="auto">
          <a:xfrm>
            <a:off x="7019940" y="2895562"/>
            <a:ext cx="522872"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ATLANTA</a:t>
            </a:r>
          </a:p>
        </p:txBody>
      </p:sp>
      <p:sp>
        <p:nvSpPr>
          <p:cNvPr id="86" name="Isosceles Triangle 85"/>
          <p:cNvSpPr/>
          <p:nvPr/>
        </p:nvSpPr>
        <p:spPr bwMode="auto">
          <a:xfrm rot="10800000">
            <a:off x="7077186" y="3026884"/>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87" name="Rectangle 86"/>
          <p:cNvSpPr/>
          <p:nvPr/>
        </p:nvSpPr>
        <p:spPr bwMode="auto">
          <a:xfrm>
            <a:off x="7956802" y="2040511"/>
            <a:ext cx="599124"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HARTFORD</a:t>
            </a:r>
          </a:p>
        </p:txBody>
      </p:sp>
      <p:sp>
        <p:nvSpPr>
          <p:cNvPr id="88" name="Isosceles Triangle 87"/>
          <p:cNvSpPr/>
          <p:nvPr/>
        </p:nvSpPr>
        <p:spPr bwMode="auto">
          <a:xfrm rot="16200000">
            <a:off x="7904813" y="2087287"/>
            <a:ext cx="72162" cy="50336"/>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89" name="Isosceles Triangle 88"/>
          <p:cNvSpPr/>
          <p:nvPr/>
        </p:nvSpPr>
        <p:spPr bwMode="auto">
          <a:xfrm rot="10800000">
            <a:off x="4215343" y="1535649"/>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90" name="Rectangle 89"/>
          <p:cNvSpPr/>
          <p:nvPr/>
        </p:nvSpPr>
        <p:spPr bwMode="auto">
          <a:xfrm>
            <a:off x="7757348" y="2230679"/>
            <a:ext cx="628283"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NEW YORK</a:t>
            </a:r>
          </a:p>
        </p:txBody>
      </p:sp>
      <p:sp>
        <p:nvSpPr>
          <p:cNvPr id="91" name="Isosceles Triangle 90"/>
          <p:cNvSpPr/>
          <p:nvPr/>
        </p:nvSpPr>
        <p:spPr bwMode="auto">
          <a:xfrm>
            <a:off x="7800254" y="2211526"/>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92" name="Rectangle 91"/>
          <p:cNvSpPr/>
          <p:nvPr/>
        </p:nvSpPr>
        <p:spPr bwMode="auto">
          <a:xfrm>
            <a:off x="3707709" y="1407592"/>
            <a:ext cx="757522" cy="14080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7432"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SEATTLE  </a:t>
            </a:r>
            <a:r>
              <a:rPr lang="en-US" sz="600" spc="23" dirty="0">
                <a:gradFill>
                  <a:gsLst>
                    <a:gs pos="0">
                      <a:srgbClr val="FFFFFF"/>
                    </a:gs>
                    <a:gs pos="100000">
                      <a:srgbClr val="FFFFFF"/>
                    </a:gs>
                  </a:gsLst>
                  <a:lin ang="5400000" scaled="0"/>
                </a:gradFill>
              </a:rPr>
              <a:t>(HQ)</a:t>
            </a:r>
            <a:endParaRPr lang="en-US" sz="600" dirty="0">
              <a:gradFill>
                <a:gsLst>
                  <a:gs pos="0">
                    <a:srgbClr val="FFFFFF"/>
                  </a:gs>
                  <a:gs pos="100000">
                    <a:srgbClr val="FFFFFF"/>
                  </a:gs>
                </a:gsLst>
                <a:lin ang="5400000" scaled="0"/>
              </a:gradFill>
            </a:endParaRPr>
          </a:p>
        </p:txBody>
      </p:sp>
      <p:grpSp>
        <p:nvGrpSpPr>
          <p:cNvPr id="47" name="Group 46"/>
          <p:cNvGrpSpPr/>
          <p:nvPr/>
        </p:nvGrpSpPr>
        <p:grpSpPr>
          <a:xfrm>
            <a:off x="5363101" y="1857580"/>
            <a:ext cx="1040246" cy="170165"/>
            <a:chOff x="2964632" y="3284054"/>
            <a:chExt cx="1322790" cy="241499"/>
          </a:xfrm>
          <a:solidFill>
            <a:schemeClr val="tx1"/>
          </a:solidFill>
        </p:grpSpPr>
        <p:sp>
          <p:nvSpPr>
            <p:cNvPr id="62" name="Rectangle 61"/>
            <p:cNvSpPr/>
            <p:nvPr/>
          </p:nvSpPr>
          <p:spPr bwMode="auto">
            <a:xfrm>
              <a:off x="2964632" y="3284054"/>
              <a:ext cx="1322790" cy="19000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MINNEAPOLIS-ST. PAUL</a:t>
              </a:r>
            </a:p>
          </p:txBody>
        </p:sp>
        <p:sp>
          <p:nvSpPr>
            <p:cNvPr id="63" name="Isosceles Triangle 62"/>
            <p:cNvSpPr/>
            <p:nvPr/>
          </p:nvSpPr>
          <p:spPr bwMode="auto">
            <a:xfrm rot="10800000">
              <a:off x="4111205" y="3461545"/>
              <a:ext cx="102413" cy="64008"/>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grpSp>
      <p:grpSp>
        <p:nvGrpSpPr>
          <p:cNvPr id="48" name="Group 47"/>
          <p:cNvGrpSpPr/>
          <p:nvPr/>
        </p:nvGrpSpPr>
        <p:grpSpPr>
          <a:xfrm>
            <a:off x="5772582" y="3272480"/>
            <a:ext cx="572725" cy="179253"/>
            <a:chOff x="3650983" y="3271154"/>
            <a:chExt cx="728285" cy="254399"/>
          </a:xfrm>
          <a:solidFill>
            <a:schemeClr val="tx1"/>
          </a:solidFill>
        </p:grpSpPr>
        <p:sp>
          <p:nvSpPr>
            <p:cNvPr id="60" name="Rectangle 59"/>
            <p:cNvSpPr/>
            <p:nvPr/>
          </p:nvSpPr>
          <p:spPr bwMode="auto">
            <a:xfrm>
              <a:off x="3650983" y="3271154"/>
              <a:ext cx="728285" cy="190009"/>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HOUSTON</a:t>
              </a:r>
            </a:p>
          </p:txBody>
        </p:sp>
        <p:sp>
          <p:nvSpPr>
            <p:cNvPr id="61" name="Isosceles Triangle 60"/>
            <p:cNvSpPr/>
            <p:nvPr/>
          </p:nvSpPr>
          <p:spPr bwMode="auto">
            <a:xfrm rot="10800000">
              <a:off x="4111205" y="3461545"/>
              <a:ext cx="102413" cy="64008"/>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grpSp>
      <p:grpSp>
        <p:nvGrpSpPr>
          <p:cNvPr id="49" name="Group 48"/>
          <p:cNvGrpSpPr/>
          <p:nvPr/>
        </p:nvGrpSpPr>
        <p:grpSpPr>
          <a:xfrm>
            <a:off x="4630685" y="2841816"/>
            <a:ext cx="472833" cy="169526"/>
            <a:chOff x="2899390" y="3079239"/>
            <a:chExt cx="601261" cy="240594"/>
          </a:xfrm>
        </p:grpSpPr>
        <p:sp>
          <p:nvSpPr>
            <p:cNvPr id="53" name="Rectangle 52"/>
            <p:cNvSpPr/>
            <p:nvPr/>
          </p:nvSpPr>
          <p:spPr bwMode="auto">
            <a:xfrm>
              <a:off x="2899390" y="3079239"/>
              <a:ext cx="601261" cy="190009"/>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PHOENIX</a:t>
              </a:r>
            </a:p>
          </p:txBody>
        </p:sp>
        <p:sp>
          <p:nvSpPr>
            <p:cNvPr id="58" name="Isosceles Triangle 57"/>
            <p:cNvSpPr/>
            <p:nvPr/>
          </p:nvSpPr>
          <p:spPr bwMode="auto">
            <a:xfrm rot="10800000">
              <a:off x="2972189" y="3255825"/>
              <a:ext cx="102413" cy="64008"/>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grpSp>
      <p:pic>
        <p:nvPicPr>
          <p:cNvPr id="12" name="Picture 11"/>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31085" y="4144898"/>
            <a:ext cx="700489" cy="700489"/>
          </a:xfrm>
          <a:prstGeom prst="rect">
            <a:avLst/>
          </a:prstGeom>
        </p:spPr>
      </p:pic>
      <p:sp>
        <p:nvSpPr>
          <p:cNvPr id="93" name="TextBox 92"/>
          <p:cNvSpPr txBox="1"/>
          <p:nvPr/>
        </p:nvSpPr>
        <p:spPr>
          <a:xfrm>
            <a:off x="5359440" y="4303048"/>
            <a:ext cx="1492716" cy="216982"/>
          </a:xfrm>
          <a:prstGeom prst="rect">
            <a:avLst/>
          </a:prstGeom>
          <a:noFill/>
        </p:spPr>
        <p:txBody>
          <a:bodyPr wrap="none" rtlCol="0">
            <a:spAutoFit/>
          </a:bodyPr>
          <a:lstStyle/>
          <a:p>
            <a:pPr defTabSz="912768">
              <a:lnSpc>
                <a:spcPct val="90000"/>
              </a:lnSpc>
              <a:spcBef>
                <a:spcPts val="1200"/>
              </a:spcBef>
              <a:buClr>
                <a:srgbClr val="1E4164"/>
              </a:buClr>
            </a:pPr>
            <a:r>
              <a:rPr lang="en-US" sz="900" dirty="0">
                <a:gradFill>
                  <a:gsLst>
                    <a:gs pos="28333">
                      <a:srgbClr val="1E4164"/>
                    </a:gs>
                    <a:gs pos="83000">
                      <a:srgbClr val="1E4164"/>
                    </a:gs>
                  </a:gsLst>
                  <a:lin ang="5400000" scaled="0"/>
                </a:gradFill>
                <a:cs typeface="Segoe UI" panose="020B0502040204020203" pitchFamily="34" charset="0"/>
              </a:rPr>
              <a:t>National Delivery Centers</a:t>
            </a:r>
          </a:p>
        </p:txBody>
      </p:sp>
      <p:sp>
        <p:nvSpPr>
          <p:cNvPr id="13" name="Rectangle 12"/>
          <p:cNvSpPr/>
          <p:nvPr/>
        </p:nvSpPr>
        <p:spPr>
          <a:xfrm>
            <a:off x="5879027" y="4421314"/>
            <a:ext cx="317716" cy="369332"/>
          </a:xfrm>
          <a:prstGeom prst="rect">
            <a:avLst/>
          </a:prstGeom>
        </p:spPr>
        <p:txBody>
          <a:bodyPr wrap="none">
            <a:spAutoFit/>
          </a:bodyPr>
          <a:lstStyle/>
          <a:p>
            <a:pPr defTabSz="685783"/>
            <a:r>
              <a:rPr lang="en-US" b="1" dirty="0">
                <a:gradFill>
                  <a:gsLst>
                    <a:gs pos="28333">
                      <a:srgbClr val="13B5EA"/>
                    </a:gs>
                    <a:gs pos="84000">
                      <a:srgbClr val="13B5EA"/>
                    </a:gs>
                  </a:gsLst>
                  <a:lin ang="5400000" scaled="0"/>
                </a:gradFill>
                <a:cs typeface="Segoe UI" panose="020B0502040204020203" pitchFamily="34" charset="0"/>
              </a:rPr>
              <a:t>3</a:t>
            </a:r>
            <a:endParaRPr lang="en-US" dirty="0">
              <a:solidFill>
                <a:srgbClr val="373737"/>
              </a:solidFill>
              <a:cs typeface="Segoe UI" panose="020B0502040204020203" pitchFamily="34" charset="0"/>
            </a:endParaRPr>
          </a:p>
        </p:txBody>
      </p:sp>
      <p:pic>
        <p:nvPicPr>
          <p:cNvPr id="1040" name="Picture 16" descr="http://www.trashedgraphics.com/wp-content/uploads/2013/10/pin_transparent_re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04275" y="2096880"/>
            <a:ext cx="245246" cy="245246"/>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16" descr="http://www.trashedgraphics.com/wp-content/uploads/2013/10/pin_transparent_re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12525" y="1365340"/>
            <a:ext cx="245246" cy="24524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4" name="Group 93"/>
          <p:cNvGrpSpPr>
            <a:grpSpLocks noChangeAspect="1"/>
          </p:cNvGrpSpPr>
          <p:nvPr/>
        </p:nvGrpSpPr>
        <p:grpSpPr bwMode="auto">
          <a:xfrm>
            <a:off x="7045135" y="4366555"/>
            <a:ext cx="347377" cy="279857"/>
            <a:chOff x="1884" y="583"/>
            <a:chExt cx="3912" cy="3154"/>
          </a:xfrm>
          <a:solidFill>
            <a:srgbClr val="1E4164"/>
          </a:solidFill>
        </p:grpSpPr>
        <p:sp>
          <p:nvSpPr>
            <p:cNvPr id="96" name="Freeform 95"/>
            <p:cNvSpPr>
              <a:spLocks/>
            </p:cNvSpPr>
            <p:nvPr/>
          </p:nvSpPr>
          <p:spPr bwMode="auto">
            <a:xfrm>
              <a:off x="3084" y="1016"/>
              <a:ext cx="2712" cy="1734"/>
            </a:xfrm>
            <a:custGeom>
              <a:avLst/>
              <a:gdLst>
                <a:gd name="T0" fmla="*/ 301 w 382"/>
                <a:gd name="T1" fmla="*/ 47 h 244"/>
                <a:gd name="T2" fmla="*/ 251 w 382"/>
                <a:gd name="T3" fmla="*/ 22 h 244"/>
                <a:gd name="T4" fmla="*/ 218 w 382"/>
                <a:gd name="T5" fmla="*/ 0 h 244"/>
                <a:gd name="T6" fmla="*/ 80 w 382"/>
                <a:gd name="T7" fmla="*/ 0 h 244"/>
                <a:gd name="T8" fmla="*/ 0 w 382"/>
                <a:gd name="T9" fmla="*/ 70 h 244"/>
                <a:gd name="T10" fmla="*/ 29 w 382"/>
                <a:gd name="T11" fmla="*/ 79 h 244"/>
                <a:gd name="T12" fmla="*/ 60 w 382"/>
                <a:gd name="T13" fmla="*/ 69 h 244"/>
                <a:gd name="T14" fmla="*/ 124 w 382"/>
                <a:gd name="T15" fmla="*/ 43 h 244"/>
                <a:gd name="T16" fmla="*/ 196 w 382"/>
                <a:gd name="T17" fmla="*/ 79 h 244"/>
                <a:gd name="T18" fmla="*/ 302 w 382"/>
                <a:gd name="T19" fmla="*/ 179 h 244"/>
                <a:gd name="T20" fmla="*/ 305 w 382"/>
                <a:gd name="T21" fmla="*/ 182 h 244"/>
                <a:gd name="T22" fmla="*/ 305 w 382"/>
                <a:gd name="T23" fmla="*/ 244 h 244"/>
                <a:gd name="T24" fmla="*/ 382 w 382"/>
                <a:gd name="T25" fmla="*/ 244 h 244"/>
                <a:gd name="T26" fmla="*/ 382 w 382"/>
                <a:gd name="T27" fmla="*/ 47 h 244"/>
                <a:gd name="T28" fmla="*/ 301 w 382"/>
                <a:gd name="T29" fmla="*/ 4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244">
                  <a:moveTo>
                    <a:pt x="301" y="47"/>
                  </a:moveTo>
                  <a:cubicBezTo>
                    <a:pt x="300" y="47"/>
                    <a:pt x="274" y="45"/>
                    <a:pt x="251" y="22"/>
                  </a:cubicBezTo>
                  <a:cubicBezTo>
                    <a:pt x="229" y="1"/>
                    <a:pt x="219" y="0"/>
                    <a:pt x="218" y="0"/>
                  </a:cubicBezTo>
                  <a:cubicBezTo>
                    <a:pt x="80" y="0"/>
                    <a:pt x="80" y="0"/>
                    <a:pt x="80" y="0"/>
                  </a:cubicBezTo>
                  <a:cubicBezTo>
                    <a:pt x="0" y="70"/>
                    <a:pt x="0" y="70"/>
                    <a:pt x="0" y="70"/>
                  </a:cubicBezTo>
                  <a:cubicBezTo>
                    <a:pt x="7" y="74"/>
                    <a:pt x="17" y="79"/>
                    <a:pt x="29" y="79"/>
                  </a:cubicBezTo>
                  <a:cubicBezTo>
                    <a:pt x="40" y="79"/>
                    <a:pt x="50" y="75"/>
                    <a:pt x="60" y="69"/>
                  </a:cubicBezTo>
                  <a:cubicBezTo>
                    <a:pt x="84" y="52"/>
                    <a:pt x="104" y="43"/>
                    <a:pt x="124" y="43"/>
                  </a:cubicBezTo>
                  <a:cubicBezTo>
                    <a:pt x="146" y="43"/>
                    <a:pt x="168" y="53"/>
                    <a:pt x="196" y="79"/>
                  </a:cubicBezTo>
                  <a:cubicBezTo>
                    <a:pt x="246" y="124"/>
                    <a:pt x="301" y="178"/>
                    <a:pt x="302" y="179"/>
                  </a:cubicBezTo>
                  <a:cubicBezTo>
                    <a:pt x="305" y="182"/>
                    <a:pt x="305" y="182"/>
                    <a:pt x="305" y="182"/>
                  </a:cubicBezTo>
                  <a:cubicBezTo>
                    <a:pt x="305" y="244"/>
                    <a:pt x="305" y="244"/>
                    <a:pt x="305" y="244"/>
                  </a:cubicBezTo>
                  <a:cubicBezTo>
                    <a:pt x="382" y="244"/>
                    <a:pt x="382" y="244"/>
                    <a:pt x="382" y="244"/>
                  </a:cubicBezTo>
                  <a:cubicBezTo>
                    <a:pt x="382" y="47"/>
                    <a:pt x="382" y="47"/>
                    <a:pt x="382" y="47"/>
                  </a:cubicBezTo>
                  <a:lnTo>
                    <a:pt x="301"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sp>
          <p:nvSpPr>
            <p:cNvPr id="97" name="Freeform 96"/>
            <p:cNvSpPr>
              <a:spLocks/>
            </p:cNvSpPr>
            <p:nvPr/>
          </p:nvSpPr>
          <p:spPr bwMode="auto">
            <a:xfrm>
              <a:off x="2857" y="2785"/>
              <a:ext cx="340" cy="327"/>
            </a:xfrm>
            <a:custGeom>
              <a:avLst/>
              <a:gdLst>
                <a:gd name="T0" fmla="*/ 39 w 48"/>
                <a:gd name="T1" fmla="*/ 7 h 46"/>
                <a:gd name="T2" fmla="*/ 22 w 48"/>
                <a:gd name="T3" fmla="*/ 0 h 46"/>
                <a:gd name="T4" fmla="*/ 6 w 48"/>
                <a:gd name="T5" fmla="*/ 7 h 46"/>
                <a:gd name="T6" fmla="*/ 0 w 48"/>
                <a:gd name="T7" fmla="*/ 13 h 46"/>
                <a:gd name="T8" fmla="*/ 33 w 48"/>
                <a:gd name="T9" fmla="*/ 46 h 46"/>
                <a:gd name="T10" fmla="*/ 39 w 48"/>
                <a:gd name="T11" fmla="*/ 40 h 46"/>
                <a:gd name="T12" fmla="*/ 39 w 48"/>
                <a:gd name="T13" fmla="*/ 7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39" y="7"/>
                  </a:moveTo>
                  <a:cubicBezTo>
                    <a:pt x="34" y="2"/>
                    <a:pt x="28" y="0"/>
                    <a:pt x="22" y="0"/>
                  </a:cubicBezTo>
                  <a:cubicBezTo>
                    <a:pt x="16" y="0"/>
                    <a:pt x="10" y="2"/>
                    <a:pt x="6" y="7"/>
                  </a:cubicBezTo>
                  <a:cubicBezTo>
                    <a:pt x="0" y="13"/>
                    <a:pt x="0" y="13"/>
                    <a:pt x="0" y="13"/>
                  </a:cubicBezTo>
                  <a:cubicBezTo>
                    <a:pt x="33" y="46"/>
                    <a:pt x="33" y="46"/>
                    <a:pt x="33" y="46"/>
                  </a:cubicBezTo>
                  <a:cubicBezTo>
                    <a:pt x="39" y="40"/>
                    <a:pt x="39" y="40"/>
                    <a:pt x="39" y="40"/>
                  </a:cubicBezTo>
                  <a:cubicBezTo>
                    <a:pt x="48" y="31"/>
                    <a:pt x="48" y="16"/>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sp>
          <p:nvSpPr>
            <p:cNvPr id="98" name="Freeform 97"/>
            <p:cNvSpPr>
              <a:spLocks/>
            </p:cNvSpPr>
            <p:nvPr/>
          </p:nvSpPr>
          <p:spPr bwMode="auto">
            <a:xfrm>
              <a:off x="3169" y="3098"/>
              <a:ext cx="341" cy="327"/>
            </a:xfrm>
            <a:custGeom>
              <a:avLst/>
              <a:gdLst>
                <a:gd name="T0" fmla="*/ 39 w 48"/>
                <a:gd name="T1" fmla="*/ 7 h 46"/>
                <a:gd name="T2" fmla="*/ 22 w 48"/>
                <a:gd name="T3" fmla="*/ 0 h 46"/>
                <a:gd name="T4" fmla="*/ 6 w 48"/>
                <a:gd name="T5" fmla="*/ 7 h 46"/>
                <a:gd name="T6" fmla="*/ 6 w 48"/>
                <a:gd name="T7" fmla="*/ 7 h 46"/>
                <a:gd name="T8" fmla="*/ 0 w 48"/>
                <a:gd name="T9" fmla="*/ 13 h 46"/>
                <a:gd name="T10" fmla="*/ 32 w 48"/>
                <a:gd name="T11" fmla="*/ 46 h 46"/>
                <a:gd name="T12" fmla="*/ 39 w 48"/>
                <a:gd name="T13" fmla="*/ 39 h 46"/>
                <a:gd name="T14" fmla="*/ 39 w 48"/>
                <a:gd name="T15" fmla="*/ 7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6">
                  <a:moveTo>
                    <a:pt x="39" y="7"/>
                  </a:moveTo>
                  <a:cubicBezTo>
                    <a:pt x="34" y="2"/>
                    <a:pt x="28" y="0"/>
                    <a:pt x="22" y="0"/>
                  </a:cubicBezTo>
                  <a:cubicBezTo>
                    <a:pt x="16" y="0"/>
                    <a:pt x="10" y="2"/>
                    <a:pt x="6" y="7"/>
                  </a:cubicBezTo>
                  <a:cubicBezTo>
                    <a:pt x="6" y="7"/>
                    <a:pt x="6" y="7"/>
                    <a:pt x="6" y="7"/>
                  </a:cubicBezTo>
                  <a:cubicBezTo>
                    <a:pt x="0" y="13"/>
                    <a:pt x="0" y="13"/>
                    <a:pt x="0" y="13"/>
                  </a:cubicBezTo>
                  <a:cubicBezTo>
                    <a:pt x="32" y="46"/>
                    <a:pt x="32" y="46"/>
                    <a:pt x="32" y="46"/>
                  </a:cubicBezTo>
                  <a:cubicBezTo>
                    <a:pt x="39" y="39"/>
                    <a:pt x="39" y="39"/>
                    <a:pt x="39" y="39"/>
                  </a:cubicBezTo>
                  <a:cubicBezTo>
                    <a:pt x="48" y="30"/>
                    <a:pt x="48" y="16"/>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sp>
          <p:nvSpPr>
            <p:cNvPr id="99" name="Freeform 98"/>
            <p:cNvSpPr>
              <a:spLocks/>
            </p:cNvSpPr>
            <p:nvPr/>
          </p:nvSpPr>
          <p:spPr bwMode="auto">
            <a:xfrm>
              <a:off x="3481" y="3410"/>
              <a:ext cx="341" cy="327"/>
            </a:xfrm>
            <a:custGeom>
              <a:avLst/>
              <a:gdLst>
                <a:gd name="T0" fmla="*/ 22 w 48"/>
                <a:gd name="T1" fmla="*/ 0 h 46"/>
                <a:gd name="T2" fmla="*/ 6 w 48"/>
                <a:gd name="T3" fmla="*/ 7 h 46"/>
                <a:gd name="T4" fmla="*/ 0 w 48"/>
                <a:gd name="T5" fmla="*/ 13 h 46"/>
                <a:gd name="T6" fmla="*/ 32 w 48"/>
                <a:gd name="T7" fmla="*/ 46 h 46"/>
                <a:gd name="T8" fmla="*/ 38 w 48"/>
                <a:gd name="T9" fmla="*/ 39 h 46"/>
                <a:gd name="T10" fmla="*/ 38 w 48"/>
                <a:gd name="T11" fmla="*/ 7 h 46"/>
                <a:gd name="T12" fmla="*/ 22 w 48"/>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22" y="0"/>
                  </a:moveTo>
                  <a:cubicBezTo>
                    <a:pt x="16" y="0"/>
                    <a:pt x="10" y="2"/>
                    <a:pt x="6" y="7"/>
                  </a:cubicBezTo>
                  <a:cubicBezTo>
                    <a:pt x="0" y="13"/>
                    <a:pt x="0" y="13"/>
                    <a:pt x="0" y="13"/>
                  </a:cubicBezTo>
                  <a:cubicBezTo>
                    <a:pt x="32" y="46"/>
                    <a:pt x="32" y="46"/>
                    <a:pt x="32" y="46"/>
                  </a:cubicBezTo>
                  <a:cubicBezTo>
                    <a:pt x="38" y="39"/>
                    <a:pt x="38" y="39"/>
                    <a:pt x="38" y="39"/>
                  </a:cubicBezTo>
                  <a:cubicBezTo>
                    <a:pt x="48" y="30"/>
                    <a:pt x="48" y="16"/>
                    <a:pt x="38" y="7"/>
                  </a:cubicBezTo>
                  <a:cubicBezTo>
                    <a:pt x="34" y="2"/>
                    <a:pt x="28" y="0"/>
                    <a:pt x="2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sp>
          <p:nvSpPr>
            <p:cNvPr id="100" name="Freeform 99"/>
            <p:cNvSpPr>
              <a:spLocks/>
            </p:cNvSpPr>
            <p:nvPr/>
          </p:nvSpPr>
          <p:spPr bwMode="auto">
            <a:xfrm>
              <a:off x="2544" y="2473"/>
              <a:ext cx="341" cy="326"/>
            </a:xfrm>
            <a:custGeom>
              <a:avLst/>
              <a:gdLst>
                <a:gd name="T0" fmla="*/ 39 w 48"/>
                <a:gd name="T1" fmla="*/ 7 h 46"/>
                <a:gd name="T2" fmla="*/ 22 w 48"/>
                <a:gd name="T3" fmla="*/ 0 h 46"/>
                <a:gd name="T4" fmla="*/ 6 w 48"/>
                <a:gd name="T5" fmla="*/ 7 h 46"/>
                <a:gd name="T6" fmla="*/ 0 w 48"/>
                <a:gd name="T7" fmla="*/ 13 h 46"/>
                <a:gd name="T8" fmla="*/ 33 w 48"/>
                <a:gd name="T9" fmla="*/ 46 h 46"/>
                <a:gd name="T10" fmla="*/ 39 w 48"/>
                <a:gd name="T11" fmla="*/ 40 h 46"/>
                <a:gd name="T12" fmla="*/ 39 w 48"/>
                <a:gd name="T13" fmla="*/ 7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39" y="7"/>
                  </a:moveTo>
                  <a:cubicBezTo>
                    <a:pt x="34" y="3"/>
                    <a:pt x="29" y="0"/>
                    <a:pt x="22" y="0"/>
                  </a:cubicBezTo>
                  <a:cubicBezTo>
                    <a:pt x="16" y="0"/>
                    <a:pt x="10" y="3"/>
                    <a:pt x="6" y="7"/>
                  </a:cubicBezTo>
                  <a:cubicBezTo>
                    <a:pt x="0" y="13"/>
                    <a:pt x="0" y="13"/>
                    <a:pt x="0" y="13"/>
                  </a:cubicBezTo>
                  <a:cubicBezTo>
                    <a:pt x="33" y="46"/>
                    <a:pt x="33" y="46"/>
                    <a:pt x="33" y="46"/>
                  </a:cubicBezTo>
                  <a:cubicBezTo>
                    <a:pt x="39" y="40"/>
                    <a:pt x="39" y="40"/>
                    <a:pt x="39" y="40"/>
                  </a:cubicBezTo>
                  <a:cubicBezTo>
                    <a:pt x="48" y="31"/>
                    <a:pt x="48" y="16"/>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sp>
          <p:nvSpPr>
            <p:cNvPr id="101" name="Freeform 100"/>
            <p:cNvSpPr>
              <a:spLocks/>
            </p:cNvSpPr>
            <p:nvPr/>
          </p:nvSpPr>
          <p:spPr bwMode="auto">
            <a:xfrm>
              <a:off x="1884" y="583"/>
              <a:ext cx="3195" cy="2962"/>
            </a:xfrm>
            <a:custGeom>
              <a:avLst/>
              <a:gdLst>
                <a:gd name="T0" fmla="*/ 349 w 450"/>
                <a:gd name="T1" fmla="*/ 156 h 417"/>
                <a:gd name="T2" fmla="*/ 349 w 450"/>
                <a:gd name="T3" fmla="*/ 156 h 417"/>
                <a:gd name="T4" fmla="*/ 293 w 450"/>
                <a:gd name="T5" fmla="*/ 126 h 417"/>
                <a:gd name="T6" fmla="*/ 242 w 450"/>
                <a:gd name="T7" fmla="*/ 148 h 417"/>
                <a:gd name="T8" fmla="*/ 198 w 450"/>
                <a:gd name="T9" fmla="*/ 162 h 417"/>
                <a:gd name="T10" fmla="*/ 144 w 450"/>
                <a:gd name="T11" fmla="*/ 140 h 417"/>
                <a:gd name="T12" fmla="*/ 135 w 450"/>
                <a:gd name="T13" fmla="*/ 131 h 417"/>
                <a:gd name="T14" fmla="*/ 241 w 450"/>
                <a:gd name="T15" fmla="*/ 39 h 417"/>
                <a:gd name="T16" fmla="*/ 368 w 450"/>
                <a:gd name="T17" fmla="*/ 39 h 417"/>
                <a:gd name="T18" fmla="*/ 382 w 450"/>
                <a:gd name="T19" fmla="*/ 0 h 417"/>
                <a:gd name="T20" fmla="*/ 255 w 450"/>
                <a:gd name="T21" fmla="*/ 0 h 417"/>
                <a:gd name="T22" fmla="*/ 146 w 450"/>
                <a:gd name="T23" fmla="*/ 54 h 417"/>
                <a:gd name="T24" fmla="*/ 69 w 450"/>
                <a:gd name="T25" fmla="*/ 94 h 417"/>
                <a:gd name="T26" fmla="*/ 0 w 450"/>
                <a:gd name="T27" fmla="*/ 94 h 417"/>
                <a:gd name="T28" fmla="*/ 0 w 450"/>
                <a:gd name="T29" fmla="*/ 281 h 417"/>
                <a:gd name="T30" fmla="*/ 68 w 450"/>
                <a:gd name="T31" fmla="*/ 281 h 417"/>
                <a:gd name="T32" fmla="*/ 88 w 450"/>
                <a:gd name="T33" fmla="*/ 262 h 417"/>
                <a:gd name="T34" fmla="*/ 115 w 450"/>
                <a:gd name="T35" fmla="*/ 250 h 417"/>
                <a:gd name="T36" fmla="*/ 143 w 450"/>
                <a:gd name="T37" fmla="*/ 262 h 417"/>
                <a:gd name="T38" fmla="*/ 154 w 450"/>
                <a:gd name="T39" fmla="*/ 295 h 417"/>
                <a:gd name="T40" fmla="*/ 159 w 450"/>
                <a:gd name="T41" fmla="*/ 294 h 417"/>
                <a:gd name="T42" fmla="*/ 187 w 450"/>
                <a:gd name="T43" fmla="*/ 306 h 417"/>
                <a:gd name="T44" fmla="*/ 198 w 450"/>
                <a:gd name="T45" fmla="*/ 339 h 417"/>
                <a:gd name="T46" fmla="*/ 203 w 450"/>
                <a:gd name="T47" fmla="*/ 338 h 417"/>
                <a:gd name="T48" fmla="*/ 231 w 450"/>
                <a:gd name="T49" fmla="*/ 350 h 417"/>
                <a:gd name="T50" fmla="*/ 242 w 450"/>
                <a:gd name="T51" fmla="*/ 382 h 417"/>
                <a:gd name="T52" fmla="*/ 247 w 450"/>
                <a:gd name="T53" fmla="*/ 382 h 417"/>
                <a:gd name="T54" fmla="*/ 275 w 450"/>
                <a:gd name="T55" fmla="*/ 393 h 417"/>
                <a:gd name="T56" fmla="*/ 285 w 450"/>
                <a:gd name="T57" fmla="*/ 411 h 417"/>
                <a:gd name="T58" fmla="*/ 311 w 450"/>
                <a:gd name="T59" fmla="*/ 409 h 417"/>
                <a:gd name="T60" fmla="*/ 311 w 450"/>
                <a:gd name="T61" fmla="*/ 381 h 417"/>
                <a:gd name="T62" fmla="*/ 218 w 450"/>
                <a:gd name="T63" fmla="*/ 287 h 417"/>
                <a:gd name="T64" fmla="*/ 233 w 450"/>
                <a:gd name="T65" fmla="*/ 272 h 417"/>
                <a:gd name="T66" fmla="*/ 327 w 450"/>
                <a:gd name="T67" fmla="*/ 365 h 417"/>
                <a:gd name="T68" fmla="*/ 355 w 450"/>
                <a:gd name="T69" fmla="*/ 365 h 417"/>
                <a:gd name="T70" fmla="*/ 361 w 450"/>
                <a:gd name="T71" fmla="*/ 351 h 417"/>
                <a:gd name="T72" fmla="*/ 355 w 450"/>
                <a:gd name="T73" fmla="*/ 337 h 417"/>
                <a:gd name="T74" fmla="*/ 262 w 450"/>
                <a:gd name="T75" fmla="*/ 243 h 417"/>
                <a:gd name="T76" fmla="*/ 277 w 450"/>
                <a:gd name="T77" fmla="*/ 228 h 417"/>
                <a:gd name="T78" fmla="*/ 370 w 450"/>
                <a:gd name="T79" fmla="*/ 321 h 417"/>
                <a:gd name="T80" fmla="*/ 399 w 450"/>
                <a:gd name="T81" fmla="*/ 321 h 417"/>
                <a:gd name="T82" fmla="*/ 399 w 450"/>
                <a:gd name="T83" fmla="*/ 293 h 417"/>
                <a:gd name="T84" fmla="*/ 305 w 450"/>
                <a:gd name="T85" fmla="*/ 199 h 417"/>
                <a:gd name="T86" fmla="*/ 321 w 450"/>
                <a:gd name="T87" fmla="*/ 184 h 417"/>
                <a:gd name="T88" fmla="*/ 414 w 450"/>
                <a:gd name="T89" fmla="*/ 277 h 417"/>
                <a:gd name="T90" fmla="*/ 443 w 450"/>
                <a:gd name="T91" fmla="*/ 277 h 417"/>
                <a:gd name="T92" fmla="*/ 443 w 450"/>
                <a:gd name="T93" fmla="*/ 249 h 417"/>
                <a:gd name="T94" fmla="*/ 349 w 450"/>
                <a:gd name="T95" fmla="*/ 15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0" h="417">
                  <a:moveTo>
                    <a:pt x="349" y="156"/>
                  </a:moveTo>
                  <a:cubicBezTo>
                    <a:pt x="349" y="156"/>
                    <a:pt x="349" y="156"/>
                    <a:pt x="349" y="156"/>
                  </a:cubicBezTo>
                  <a:cubicBezTo>
                    <a:pt x="326" y="135"/>
                    <a:pt x="309" y="126"/>
                    <a:pt x="293" y="126"/>
                  </a:cubicBezTo>
                  <a:cubicBezTo>
                    <a:pt x="278" y="126"/>
                    <a:pt x="262" y="134"/>
                    <a:pt x="242" y="148"/>
                  </a:cubicBezTo>
                  <a:cubicBezTo>
                    <a:pt x="228" y="157"/>
                    <a:pt x="213" y="162"/>
                    <a:pt x="198" y="162"/>
                  </a:cubicBezTo>
                  <a:cubicBezTo>
                    <a:pt x="167" y="162"/>
                    <a:pt x="145" y="141"/>
                    <a:pt x="144" y="140"/>
                  </a:cubicBezTo>
                  <a:cubicBezTo>
                    <a:pt x="135" y="131"/>
                    <a:pt x="135" y="131"/>
                    <a:pt x="135" y="131"/>
                  </a:cubicBezTo>
                  <a:cubicBezTo>
                    <a:pt x="241" y="39"/>
                    <a:pt x="241" y="39"/>
                    <a:pt x="241" y="39"/>
                  </a:cubicBezTo>
                  <a:cubicBezTo>
                    <a:pt x="368" y="39"/>
                    <a:pt x="368" y="39"/>
                    <a:pt x="368" y="39"/>
                  </a:cubicBezTo>
                  <a:cubicBezTo>
                    <a:pt x="384" y="24"/>
                    <a:pt x="382" y="0"/>
                    <a:pt x="382" y="0"/>
                  </a:cubicBezTo>
                  <a:cubicBezTo>
                    <a:pt x="382" y="0"/>
                    <a:pt x="318" y="0"/>
                    <a:pt x="255" y="0"/>
                  </a:cubicBezTo>
                  <a:cubicBezTo>
                    <a:pt x="192" y="0"/>
                    <a:pt x="190" y="10"/>
                    <a:pt x="146" y="54"/>
                  </a:cubicBezTo>
                  <a:cubicBezTo>
                    <a:pt x="107" y="93"/>
                    <a:pt x="69" y="94"/>
                    <a:pt x="69" y="94"/>
                  </a:cubicBezTo>
                  <a:cubicBezTo>
                    <a:pt x="0" y="94"/>
                    <a:pt x="0" y="94"/>
                    <a:pt x="0" y="94"/>
                  </a:cubicBezTo>
                  <a:cubicBezTo>
                    <a:pt x="0" y="281"/>
                    <a:pt x="0" y="281"/>
                    <a:pt x="0" y="281"/>
                  </a:cubicBezTo>
                  <a:cubicBezTo>
                    <a:pt x="68" y="281"/>
                    <a:pt x="68" y="281"/>
                    <a:pt x="68" y="281"/>
                  </a:cubicBezTo>
                  <a:cubicBezTo>
                    <a:pt x="88" y="262"/>
                    <a:pt x="88" y="262"/>
                    <a:pt x="88" y="262"/>
                  </a:cubicBezTo>
                  <a:cubicBezTo>
                    <a:pt x="95" y="254"/>
                    <a:pt x="105" y="250"/>
                    <a:pt x="115" y="250"/>
                  </a:cubicBezTo>
                  <a:cubicBezTo>
                    <a:pt x="126" y="250"/>
                    <a:pt x="136" y="254"/>
                    <a:pt x="143" y="262"/>
                  </a:cubicBezTo>
                  <a:cubicBezTo>
                    <a:pt x="152" y="271"/>
                    <a:pt x="155" y="283"/>
                    <a:pt x="154" y="295"/>
                  </a:cubicBezTo>
                  <a:cubicBezTo>
                    <a:pt x="156" y="294"/>
                    <a:pt x="157" y="294"/>
                    <a:pt x="159" y="294"/>
                  </a:cubicBezTo>
                  <a:cubicBezTo>
                    <a:pt x="170" y="294"/>
                    <a:pt x="179" y="298"/>
                    <a:pt x="187" y="306"/>
                  </a:cubicBezTo>
                  <a:cubicBezTo>
                    <a:pt x="196" y="315"/>
                    <a:pt x="199" y="327"/>
                    <a:pt x="198" y="339"/>
                  </a:cubicBezTo>
                  <a:cubicBezTo>
                    <a:pt x="200" y="338"/>
                    <a:pt x="201" y="338"/>
                    <a:pt x="203" y="338"/>
                  </a:cubicBezTo>
                  <a:cubicBezTo>
                    <a:pt x="214" y="338"/>
                    <a:pt x="223" y="342"/>
                    <a:pt x="231" y="350"/>
                  </a:cubicBezTo>
                  <a:cubicBezTo>
                    <a:pt x="240" y="359"/>
                    <a:pt x="243" y="371"/>
                    <a:pt x="242" y="382"/>
                  </a:cubicBezTo>
                  <a:cubicBezTo>
                    <a:pt x="243" y="382"/>
                    <a:pt x="245" y="382"/>
                    <a:pt x="247" y="382"/>
                  </a:cubicBezTo>
                  <a:cubicBezTo>
                    <a:pt x="258" y="382"/>
                    <a:pt x="267" y="386"/>
                    <a:pt x="275" y="393"/>
                  </a:cubicBezTo>
                  <a:cubicBezTo>
                    <a:pt x="280" y="398"/>
                    <a:pt x="283" y="404"/>
                    <a:pt x="285" y="411"/>
                  </a:cubicBezTo>
                  <a:cubicBezTo>
                    <a:pt x="292" y="417"/>
                    <a:pt x="304" y="416"/>
                    <a:pt x="311" y="409"/>
                  </a:cubicBezTo>
                  <a:cubicBezTo>
                    <a:pt x="319" y="401"/>
                    <a:pt x="319" y="388"/>
                    <a:pt x="311" y="381"/>
                  </a:cubicBezTo>
                  <a:cubicBezTo>
                    <a:pt x="218" y="287"/>
                    <a:pt x="218" y="287"/>
                    <a:pt x="218" y="287"/>
                  </a:cubicBezTo>
                  <a:cubicBezTo>
                    <a:pt x="233" y="272"/>
                    <a:pt x="233" y="272"/>
                    <a:pt x="233" y="272"/>
                  </a:cubicBezTo>
                  <a:cubicBezTo>
                    <a:pt x="327" y="365"/>
                    <a:pt x="327" y="365"/>
                    <a:pt x="327" y="365"/>
                  </a:cubicBezTo>
                  <a:cubicBezTo>
                    <a:pt x="334" y="373"/>
                    <a:pt x="347" y="373"/>
                    <a:pt x="355" y="365"/>
                  </a:cubicBezTo>
                  <a:cubicBezTo>
                    <a:pt x="359" y="361"/>
                    <a:pt x="361" y="356"/>
                    <a:pt x="361" y="351"/>
                  </a:cubicBezTo>
                  <a:cubicBezTo>
                    <a:pt x="361" y="345"/>
                    <a:pt x="359" y="340"/>
                    <a:pt x="355" y="337"/>
                  </a:cubicBezTo>
                  <a:cubicBezTo>
                    <a:pt x="262" y="243"/>
                    <a:pt x="262" y="243"/>
                    <a:pt x="262" y="243"/>
                  </a:cubicBezTo>
                  <a:cubicBezTo>
                    <a:pt x="277" y="228"/>
                    <a:pt x="277" y="228"/>
                    <a:pt x="277" y="228"/>
                  </a:cubicBezTo>
                  <a:cubicBezTo>
                    <a:pt x="370" y="321"/>
                    <a:pt x="370" y="321"/>
                    <a:pt x="370" y="321"/>
                  </a:cubicBezTo>
                  <a:cubicBezTo>
                    <a:pt x="378" y="329"/>
                    <a:pt x="391" y="329"/>
                    <a:pt x="399" y="321"/>
                  </a:cubicBezTo>
                  <a:cubicBezTo>
                    <a:pt x="407" y="313"/>
                    <a:pt x="407" y="301"/>
                    <a:pt x="399" y="293"/>
                  </a:cubicBezTo>
                  <a:cubicBezTo>
                    <a:pt x="305" y="199"/>
                    <a:pt x="305" y="199"/>
                    <a:pt x="305" y="199"/>
                  </a:cubicBezTo>
                  <a:cubicBezTo>
                    <a:pt x="321" y="184"/>
                    <a:pt x="321" y="184"/>
                    <a:pt x="321" y="184"/>
                  </a:cubicBezTo>
                  <a:cubicBezTo>
                    <a:pt x="414" y="277"/>
                    <a:pt x="414" y="277"/>
                    <a:pt x="414" y="277"/>
                  </a:cubicBezTo>
                  <a:cubicBezTo>
                    <a:pt x="422" y="285"/>
                    <a:pt x="435" y="285"/>
                    <a:pt x="443" y="277"/>
                  </a:cubicBezTo>
                  <a:cubicBezTo>
                    <a:pt x="450" y="269"/>
                    <a:pt x="450" y="257"/>
                    <a:pt x="443" y="249"/>
                  </a:cubicBezTo>
                  <a:lnTo>
                    <a:pt x="349" y="1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solidFill>
                  <a:srgbClr val="373737"/>
                </a:solidFill>
                <a:cs typeface="Segoe UI" panose="020B0502040204020203" pitchFamily="34" charset="0"/>
              </a:endParaRPr>
            </a:p>
          </p:txBody>
        </p:sp>
      </p:grpSp>
      <p:sp>
        <p:nvSpPr>
          <p:cNvPr id="102" name="Rectangle 101"/>
          <p:cNvSpPr/>
          <p:nvPr/>
        </p:nvSpPr>
        <p:spPr>
          <a:xfrm>
            <a:off x="7586727" y="4274689"/>
            <a:ext cx="450764" cy="369332"/>
          </a:xfrm>
          <a:prstGeom prst="rect">
            <a:avLst/>
          </a:prstGeom>
        </p:spPr>
        <p:txBody>
          <a:bodyPr wrap="none">
            <a:spAutoFit/>
          </a:bodyPr>
          <a:lstStyle/>
          <a:p>
            <a:pPr defTabSz="685783"/>
            <a:r>
              <a:rPr lang="en-US" b="1" dirty="0">
                <a:gradFill>
                  <a:gsLst>
                    <a:gs pos="28333">
                      <a:srgbClr val="13B5EA"/>
                    </a:gs>
                    <a:gs pos="84000">
                      <a:srgbClr val="13B5EA"/>
                    </a:gs>
                  </a:gsLst>
                  <a:lin ang="5400000" scaled="0"/>
                </a:gradFill>
                <a:cs typeface="Segoe UI" panose="020B0502040204020203" pitchFamily="34" charset="0"/>
              </a:rPr>
              <a:t>13</a:t>
            </a:r>
            <a:endParaRPr lang="en-US" dirty="0">
              <a:solidFill>
                <a:srgbClr val="373737"/>
              </a:solidFill>
              <a:cs typeface="Segoe UI" panose="020B0502040204020203" pitchFamily="34" charset="0"/>
            </a:endParaRPr>
          </a:p>
        </p:txBody>
      </p:sp>
      <p:sp>
        <p:nvSpPr>
          <p:cNvPr id="103" name="TextBox 102"/>
          <p:cNvSpPr txBox="1"/>
          <p:nvPr/>
        </p:nvSpPr>
        <p:spPr>
          <a:xfrm>
            <a:off x="7432585" y="4531406"/>
            <a:ext cx="830677" cy="216982"/>
          </a:xfrm>
          <a:prstGeom prst="rect">
            <a:avLst/>
          </a:prstGeom>
          <a:noFill/>
        </p:spPr>
        <p:txBody>
          <a:bodyPr wrap="none" rtlCol="0">
            <a:spAutoFit/>
          </a:bodyPr>
          <a:lstStyle/>
          <a:p>
            <a:pPr>
              <a:lnSpc>
                <a:spcPct val="90000"/>
              </a:lnSpc>
              <a:spcBef>
                <a:spcPts val="1600"/>
              </a:spcBef>
              <a:buClr>
                <a:srgbClr val="1E4164"/>
              </a:buClr>
            </a:pPr>
            <a:r>
              <a:rPr lang="en-US" sz="900" dirty="0">
                <a:gradFill>
                  <a:gsLst>
                    <a:gs pos="28333">
                      <a:srgbClr val="1E4164"/>
                    </a:gs>
                    <a:gs pos="83000">
                      <a:srgbClr val="1E4164"/>
                    </a:gs>
                  </a:gsLst>
                  <a:lin ang="5400000" scaled="0"/>
                </a:gradFill>
                <a:cs typeface="Segoe UI" panose="020B0502040204020203" pitchFamily="34" charset="0"/>
              </a:rPr>
              <a:t>Years Strong</a:t>
            </a:r>
          </a:p>
        </p:txBody>
      </p:sp>
      <p:sp>
        <p:nvSpPr>
          <p:cNvPr id="106" name="Rectangle 105"/>
          <p:cNvSpPr/>
          <p:nvPr/>
        </p:nvSpPr>
        <p:spPr bwMode="auto">
          <a:xfrm>
            <a:off x="3232740" y="2081054"/>
            <a:ext cx="786274"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defTabSz="685557"/>
            <a:r>
              <a:rPr lang="en-US" sz="600" dirty="0">
                <a:gradFill>
                  <a:gsLst>
                    <a:gs pos="0">
                      <a:srgbClr val="FFFFFF"/>
                    </a:gs>
                    <a:gs pos="100000">
                      <a:srgbClr val="FFFFFF"/>
                    </a:gs>
                  </a:gsLst>
                  <a:lin ang="5400000" scaled="0"/>
                </a:gradFill>
              </a:rPr>
              <a:t>SILICON VALLEY</a:t>
            </a: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347127" y="3733879"/>
            <a:ext cx="566673" cy="338823"/>
          </a:xfrm>
          <a:prstGeom prst="rect">
            <a:avLst/>
          </a:prstGeom>
        </p:spPr>
      </p:pic>
      <p:pic>
        <p:nvPicPr>
          <p:cNvPr id="6" name="Picture 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48892" y="2676358"/>
            <a:ext cx="695611" cy="1043417"/>
          </a:xfrm>
          <a:prstGeom prst="rect">
            <a:avLst/>
          </a:prstGeom>
          <a:solidFill>
            <a:schemeClr val="accent2"/>
          </a:solidFill>
        </p:spPr>
      </p:pic>
      <p:sp>
        <p:nvSpPr>
          <p:cNvPr id="109" name="Rectangle 108"/>
          <p:cNvSpPr/>
          <p:nvPr/>
        </p:nvSpPr>
        <p:spPr bwMode="auto">
          <a:xfrm>
            <a:off x="8421695" y="3348750"/>
            <a:ext cx="566674" cy="13388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48006" tIns="20574" rIns="34290" bIns="20574" numCol="1" rtlCol="0" anchor="ctr" anchorCtr="0" compatLnSpc="1">
            <a:prstTxWarp prst="textNoShape">
              <a:avLst/>
            </a:prstTxWarp>
            <a:spAutoFit/>
          </a:bodyPr>
          <a:lstStyle/>
          <a:p>
            <a:pPr algn="ctr" defTabSz="685557"/>
            <a:r>
              <a:rPr lang="en-US" sz="600" dirty="0">
                <a:gradFill>
                  <a:gsLst>
                    <a:gs pos="0">
                      <a:srgbClr val="FFFFFF"/>
                    </a:gs>
                    <a:gs pos="100000">
                      <a:srgbClr val="FFFFFF"/>
                    </a:gs>
                  </a:gsLst>
                  <a:lin ang="5400000" scaled="0"/>
                </a:gradFill>
              </a:rPr>
              <a:t>LONDON</a:t>
            </a:r>
          </a:p>
        </p:txBody>
      </p:sp>
      <p:pic>
        <p:nvPicPr>
          <p:cNvPr id="111" name="Picture 16" descr="http://www.trashedgraphics.com/wp-content/uploads/2013/10/pin_transparent_re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21181" y="4482336"/>
            <a:ext cx="245246" cy="245246"/>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Isosceles Triangle 111"/>
          <p:cNvSpPr/>
          <p:nvPr/>
        </p:nvSpPr>
        <p:spPr bwMode="auto">
          <a:xfrm rot="10800000">
            <a:off x="3938475" y="2215544"/>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sp>
        <p:nvSpPr>
          <p:cNvPr id="113" name="Isosceles Triangle 112"/>
          <p:cNvSpPr/>
          <p:nvPr/>
        </p:nvSpPr>
        <p:spPr bwMode="auto">
          <a:xfrm rot="10800000">
            <a:off x="8727048" y="3482863"/>
            <a:ext cx="80538" cy="45101"/>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57"/>
            <a:endParaRPr lang="en-US" dirty="0">
              <a:gradFill>
                <a:gsLst>
                  <a:gs pos="0">
                    <a:srgbClr val="FFFFFF"/>
                  </a:gs>
                  <a:gs pos="100000">
                    <a:srgbClr val="FFFFFF"/>
                  </a:gs>
                </a:gsLst>
                <a:lin ang="5400000" scaled="0"/>
              </a:gradFill>
            </a:endParaRPr>
          </a:p>
        </p:txBody>
      </p:sp>
      <p:pic>
        <p:nvPicPr>
          <p:cNvPr id="108" name="Picture 16" descr="http://www.trashedgraphics.com/wp-content/uploads/2013/10/pin_transparent_re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17053660">
            <a:off x="7728202" y="1806301"/>
            <a:ext cx="245246" cy="245246"/>
          </a:xfrm>
          <a:prstGeom prst="rect">
            <a:avLst/>
          </a:prstGeom>
          <a:noFill/>
          <a:extLst>
            <a:ext uri="{909E8E84-426E-40dd-AFC4-6F175D3DCCD1}">
              <a14:hiddenFill xmlns:a14="http://schemas.microsoft.com/office/drawing/2010/main" xmlns="">
                <a:solidFill>
                  <a:srgbClr val="FFFFFF"/>
                </a:solidFill>
              </a14:hiddenFill>
            </a:ext>
          </a:extLst>
        </p:spPr>
      </p:pic>
      <p:sp>
        <p:nvSpPr>
          <p:cNvPr id="110" name="Slide Number Placeholder 1"/>
          <p:cNvSpPr>
            <a:spLocks noGrp="1"/>
          </p:cNvSpPr>
          <p:nvPr>
            <p:ph type="sldNum" sz="quarter" idx="12"/>
          </p:nvPr>
        </p:nvSpPr>
        <p:spPr>
          <a:xfrm>
            <a:off x="6979180" y="4960677"/>
            <a:ext cx="2133600" cy="148595"/>
          </a:xfrm>
        </p:spPr>
        <p:txBody>
          <a:bodyPr/>
          <a:lstStyle/>
          <a:p>
            <a:fld id="{3ED978FB-DE14-415A-96F7-02F9764F5D47}" type="slidenum">
              <a:rPr sz="500" smtClean="0">
                <a:gradFill>
                  <a:gsLst>
                    <a:gs pos="0">
                      <a:srgbClr val="FFFFFF">
                        <a:lumMod val="65000"/>
                      </a:srgbClr>
                    </a:gs>
                    <a:gs pos="98000">
                      <a:srgbClr val="FFFFFF">
                        <a:lumMod val="65000"/>
                      </a:srgbClr>
                    </a:gs>
                  </a:gsLst>
                  <a:lin ang="5400000" scaled="0"/>
                </a:gradFill>
                <a:cs typeface="Segoe UI" panose="020B0502040204020203" pitchFamily="34" charset="0"/>
              </a:rPr>
              <a:pPr/>
              <a:t>4</a:t>
            </a:fld>
            <a:endParaRPr sz="500" dirty="0">
              <a:gradFill>
                <a:gsLst>
                  <a:gs pos="0">
                    <a:srgbClr val="FFFFFF">
                      <a:lumMod val="65000"/>
                    </a:srgbClr>
                  </a:gs>
                  <a:gs pos="98000">
                    <a:srgbClr val="FFFFFF">
                      <a:lumMod val="65000"/>
                    </a:srgbClr>
                  </a:gs>
                </a:gsLst>
                <a:lin ang="5400000" scaled="0"/>
              </a:gradFill>
              <a:cs typeface="Segoe UI" panose="020B0502040204020203" pitchFamily="34" charset="0"/>
            </a:endParaRPr>
          </a:p>
        </p:txBody>
      </p:sp>
      <p:sp>
        <p:nvSpPr>
          <p:cNvPr id="114" name="Footer Placeholder 3"/>
          <p:cNvSpPr>
            <a:spLocks noGrp="1"/>
          </p:cNvSpPr>
          <p:nvPr>
            <p:ph type="ftr" sz="quarter" idx="11"/>
          </p:nvPr>
        </p:nvSpPr>
        <p:spPr>
          <a:xfrm>
            <a:off x="3124200" y="4960677"/>
            <a:ext cx="2895600" cy="148595"/>
          </a:xfrm>
        </p:spPr>
        <p:txBody>
          <a:bodyPr/>
          <a:lstStyle/>
          <a:p>
            <a:r>
              <a:rPr sz="500" dirty="0">
                <a:gradFill>
                  <a:gsLst>
                    <a:gs pos="0">
                      <a:srgbClr val="FFFFFF">
                        <a:lumMod val="65000"/>
                      </a:srgbClr>
                    </a:gs>
                    <a:gs pos="98000">
                      <a:srgbClr val="FFFFFF">
                        <a:lumMod val="65000"/>
                      </a:srgbClr>
                    </a:gs>
                  </a:gsLst>
                  <a:lin ang="5400000" scaled="0"/>
                </a:gradFill>
                <a:cs typeface="Segoe UI" panose="020B0502040204020203" pitchFamily="34" charset="0"/>
              </a:rPr>
              <a:t>Slalom Consulting Confidential and Proprietary</a:t>
            </a:r>
          </a:p>
        </p:txBody>
      </p:sp>
      <p:pic>
        <p:nvPicPr>
          <p:cNvPr id="2" name="Picture 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81654" y="144253"/>
            <a:ext cx="1884440" cy="667406"/>
          </a:xfrm>
          <a:prstGeom prst="rect">
            <a:avLst/>
          </a:prstGeom>
        </p:spPr>
      </p:pic>
    </p:spTree>
    <p:extLst>
      <p:ext uri="{BB962C8B-B14F-4D97-AF65-F5344CB8AC3E}">
        <p14:creationId xmlns:p14="http://schemas.microsoft.com/office/powerpoint/2010/main" val="132892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40</a:t>
            </a:fld>
            <a:endParaRPr lang="en-US"/>
          </a:p>
        </p:txBody>
      </p:sp>
      <p:sp>
        <p:nvSpPr>
          <p:cNvPr id="4" name="Title 3"/>
          <p:cNvSpPr>
            <a:spLocks noGrp="1"/>
          </p:cNvSpPr>
          <p:nvPr>
            <p:ph type="title"/>
          </p:nvPr>
        </p:nvSpPr>
        <p:spPr/>
        <p:txBody>
          <a:bodyPr/>
          <a:lstStyle/>
          <a:p>
            <a:r>
              <a:rPr lang="en-US" dirty="0" smtClean="0"/>
              <a:t>Success!</a:t>
            </a:r>
            <a:endParaRPr lang="en-US" dirty="0"/>
          </a:p>
        </p:txBody>
      </p:sp>
      <p:pic>
        <p:nvPicPr>
          <p:cNvPr id="5" name="Picture 4"/>
          <p:cNvPicPr/>
          <p:nvPr/>
        </p:nvPicPr>
        <p:blipFill>
          <a:blip r:embed="rId2"/>
          <a:stretch>
            <a:fillRect/>
          </a:stretch>
        </p:blipFill>
        <p:spPr>
          <a:xfrm>
            <a:off x="1984442" y="869245"/>
            <a:ext cx="5183221" cy="3686400"/>
          </a:xfrm>
          <a:prstGeom prst="rect">
            <a:avLst/>
          </a:prstGeom>
        </p:spPr>
      </p:pic>
    </p:spTree>
    <p:extLst>
      <p:ext uri="{BB962C8B-B14F-4D97-AF65-F5344CB8AC3E}">
        <p14:creationId xmlns:p14="http://schemas.microsoft.com/office/powerpoint/2010/main" val="1245747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41</a:t>
            </a:fld>
            <a:endParaRPr lang="en-US"/>
          </a:p>
        </p:txBody>
      </p:sp>
      <p:sp>
        <p:nvSpPr>
          <p:cNvPr id="3" name="Title 2"/>
          <p:cNvSpPr>
            <a:spLocks noGrp="1"/>
          </p:cNvSpPr>
          <p:nvPr>
            <p:ph type="title"/>
          </p:nvPr>
        </p:nvSpPr>
        <p:spPr>
          <a:xfrm>
            <a:off x="231775" y="210121"/>
            <a:ext cx="8685455" cy="507831"/>
          </a:xfrm>
        </p:spPr>
        <p:txBody>
          <a:bodyPr/>
          <a:lstStyle/>
          <a:p>
            <a:r>
              <a:rPr lang="en-US" dirty="0" smtClean="0"/>
              <a:t>Pro-Tip: Promoting to site with InfoPath Form already</a:t>
            </a:r>
            <a:endParaRPr lang="en-US" dirty="0"/>
          </a:p>
        </p:txBody>
      </p:sp>
      <p:sp>
        <p:nvSpPr>
          <p:cNvPr id="4" name="Content Placeholder 3"/>
          <p:cNvSpPr>
            <a:spLocks noGrp="1"/>
          </p:cNvSpPr>
          <p:nvPr>
            <p:ph sz="quarter" idx="14"/>
          </p:nvPr>
        </p:nvSpPr>
        <p:spPr>
          <a:xfrm>
            <a:off x="390525" y="1068388"/>
            <a:ext cx="8358188" cy="911019"/>
          </a:xfrm>
        </p:spPr>
        <p:txBody>
          <a:bodyPr/>
          <a:lstStyle/>
          <a:p>
            <a:r>
              <a:rPr lang="en-US" dirty="0" smtClean="0"/>
              <a:t>If you’re promoting an InfoPath form to a site where there’s already an existing InfoPath Form (use case of application enhancements) – sometimes things go bad</a:t>
            </a:r>
          </a:p>
          <a:p>
            <a:endParaRPr lang="en-US" dirty="0"/>
          </a:p>
        </p:txBody>
      </p:sp>
      <p:pic>
        <p:nvPicPr>
          <p:cNvPr id="5" name="Picture 4"/>
          <p:cNvPicPr>
            <a:picLocks noChangeAspect="1"/>
          </p:cNvPicPr>
          <p:nvPr/>
        </p:nvPicPr>
        <p:blipFill>
          <a:blip r:embed="rId2"/>
          <a:stretch>
            <a:fillRect/>
          </a:stretch>
        </p:blipFill>
        <p:spPr>
          <a:xfrm>
            <a:off x="1796374" y="1780151"/>
            <a:ext cx="5980788" cy="2586047"/>
          </a:xfrm>
          <a:prstGeom prst="rect">
            <a:avLst/>
          </a:prstGeom>
        </p:spPr>
      </p:pic>
      <p:sp>
        <p:nvSpPr>
          <p:cNvPr id="6" name="TextBox 5"/>
          <p:cNvSpPr txBox="1"/>
          <p:nvPr/>
        </p:nvSpPr>
        <p:spPr>
          <a:xfrm>
            <a:off x="2103180" y="4506471"/>
            <a:ext cx="5367175" cy="313932"/>
          </a:xfrm>
          <a:prstGeom prst="rect">
            <a:avLst/>
          </a:prstGeom>
          <a:noFill/>
        </p:spPr>
        <p:txBody>
          <a:bodyPr wrap="none" rtlCol="0">
            <a:spAutoFit/>
          </a:bodyPr>
          <a:lstStyle/>
          <a:p>
            <a:pPr>
              <a:lnSpc>
                <a:spcPct val="90000"/>
              </a:lnSpc>
              <a:spcBef>
                <a:spcPts val="1200"/>
              </a:spcBef>
              <a:buClr>
                <a:srgbClr val="CC0000"/>
              </a:buClr>
              <a:buSzPct val="110000"/>
            </a:pPr>
            <a:r>
              <a:rPr lang="en-US"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rPr>
              <a:t>Don’t be afraid of nuke the existing form out of existence!</a:t>
            </a:r>
          </a:p>
        </p:txBody>
      </p:sp>
    </p:spTree>
    <p:extLst>
      <p:ext uri="{BB962C8B-B14F-4D97-AF65-F5344CB8AC3E}">
        <p14:creationId xmlns:p14="http://schemas.microsoft.com/office/powerpoint/2010/main" val="29911868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0807" y="1050610"/>
            <a:ext cx="8183720" cy="889474"/>
          </a:xfrm>
        </p:spPr>
        <p:txBody>
          <a:bodyPr/>
          <a:lstStyle/>
          <a:p>
            <a:r>
              <a:rPr lang="en-US" dirty="0" smtClean="0"/>
              <a:t>Step by Step: Building a SP2013 Workflow with a Loop Step</a:t>
            </a:r>
            <a:endParaRPr lang="en-US" dirty="0"/>
          </a:p>
        </p:txBody>
      </p:sp>
      <p:sp>
        <p:nvSpPr>
          <p:cNvPr id="2" name="Slide Number Placeholder 1"/>
          <p:cNvSpPr>
            <a:spLocks noGrp="1"/>
          </p:cNvSpPr>
          <p:nvPr>
            <p:ph type="sldNum" sz="quarter" idx="4294967295"/>
          </p:nvPr>
        </p:nvSpPr>
        <p:spPr>
          <a:xfrm>
            <a:off x="7010400" y="4960938"/>
            <a:ext cx="2133600" cy="147637"/>
          </a:xfrm>
        </p:spPr>
        <p:txBody>
          <a:bodyPr/>
          <a:lstStyle/>
          <a:p>
            <a:fld id="{4CA37C95-3A7F-4C90-9D28-0B573484ACDD}" type="slidenum">
              <a:rPr lang="en-US" smtClean="0"/>
              <a:pPr/>
              <a:t>42</a:t>
            </a:fld>
            <a:endParaRPr lang="en-US"/>
          </a:p>
        </p:txBody>
      </p:sp>
    </p:spTree>
    <p:extLst>
      <p:ext uri="{BB962C8B-B14F-4D97-AF65-F5344CB8AC3E}">
        <p14:creationId xmlns:p14="http://schemas.microsoft.com/office/powerpoint/2010/main" val="2478464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390525" y="1067725"/>
            <a:ext cx="8357616" cy="1286506"/>
          </a:xfrm>
        </p:spPr>
        <p:txBody>
          <a:bodyPr/>
          <a:lstStyle/>
          <a:p>
            <a:r>
              <a:rPr lang="en-US" dirty="0" smtClean="0"/>
              <a:t>Loops are incredibly powerful just like in application development</a:t>
            </a:r>
          </a:p>
          <a:p>
            <a:r>
              <a:rPr lang="en-US" dirty="0" smtClean="0"/>
              <a:t>SharePoint 2013 includes a new Loop step which allows you to iterate through a collection of items</a:t>
            </a:r>
          </a:p>
          <a:p>
            <a:r>
              <a:rPr lang="en-US" dirty="0" smtClean="0"/>
              <a:t>It’s also pretty poorly documented on the Internet </a:t>
            </a:r>
            <a:r>
              <a:rPr lang="en-US" dirty="0" smtClean="0">
                <a:sym typeface="Wingdings" panose="05000000000000000000" pitchFamily="2" charset="2"/>
              </a:rPr>
              <a:t></a:t>
            </a:r>
            <a:endParaRPr lang="en-US" dirty="0"/>
          </a:p>
        </p:txBody>
      </p:sp>
      <p:sp>
        <p:nvSpPr>
          <p:cNvPr id="6" name="Title 5"/>
          <p:cNvSpPr>
            <a:spLocks noGrp="1"/>
          </p:cNvSpPr>
          <p:nvPr>
            <p:ph type="title"/>
          </p:nvPr>
        </p:nvSpPr>
        <p:spPr/>
        <p:txBody>
          <a:bodyPr/>
          <a:lstStyle/>
          <a:p>
            <a:r>
              <a:rPr lang="en-US" dirty="0" smtClean="0"/>
              <a:t>Background &amp; Use Case</a:t>
            </a:r>
            <a:endParaRPr lang="en-US" dirty="0"/>
          </a:p>
        </p:txBody>
      </p:sp>
    </p:spTree>
    <p:extLst>
      <p:ext uri="{BB962C8B-B14F-4D97-AF65-F5344CB8AC3E}">
        <p14:creationId xmlns:p14="http://schemas.microsoft.com/office/powerpoint/2010/main" val="22739229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44</a:t>
            </a:fld>
            <a:endParaRPr lang="en-US"/>
          </a:p>
        </p:txBody>
      </p:sp>
      <p:sp>
        <p:nvSpPr>
          <p:cNvPr id="4" name="Title 3"/>
          <p:cNvSpPr>
            <a:spLocks noGrp="1"/>
          </p:cNvSpPr>
          <p:nvPr>
            <p:ph type="title"/>
          </p:nvPr>
        </p:nvSpPr>
        <p:spPr/>
        <p:txBody>
          <a:bodyPr/>
          <a:lstStyle/>
          <a:p>
            <a:r>
              <a:rPr lang="en-US" dirty="0" smtClean="0"/>
              <a:t>1. Create a dictionary with Accept &amp; Content-Type</a:t>
            </a:r>
            <a:endParaRPr lang="en-US" dirty="0"/>
          </a:p>
        </p:txBody>
      </p:sp>
      <p:pic>
        <p:nvPicPr>
          <p:cNvPr id="5" name="Picture 4"/>
          <p:cNvPicPr>
            <a:picLocks noChangeAspect="1"/>
          </p:cNvPicPr>
          <p:nvPr/>
        </p:nvPicPr>
        <p:blipFill>
          <a:blip r:embed="rId2"/>
          <a:stretch>
            <a:fillRect/>
          </a:stretch>
        </p:blipFill>
        <p:spPr>
          <a:xfrm>
            <a:off x="657631" y="894751"/>
            <a:ext cx="7258050" cy="1562100"/>
          </a:xfrm>
          <a:prstGeom prst="rect">
            <a:avLst/>
          </a:prstGeom>
        </p:spPr>
      </p:pic>
      <p:pic>
        <p:nvPicPr>
          <p:cNvPr id="8" name="Picture 7"/>
          <p:cNvPicPr>
            <a:picLocks noChangeAspect="1"/>
          </p:cNvPicPr>
          <p:nvPr/>
        </p:nvPicPr>
        <p:blipFill>
          <a:blip r:embed="rId3"/>
          <a:stretch>
            <a:fillRect/>
          </a:stretch>
        </p:blipFill>
        <p:spPr>
          <a:xfrm>
            <a:off x="2301200" y="2633650"/>
            <a:ext cx="3867150" cy="1504950"/>
          </a:xfrm>
          <a:prstGeom prst="rect">
            <a:avLst/>
          </a:prstGeom>
        </p:spPr>
      </p:pic>
      <p:sp>
        <p:nvSpPr>
          <p:cNvPr id="9" name="Rectangle 8"/>
          <p:cNvSpPr/>
          <p:nvPr/>
        </p:nvSpPr>
        <p:spPr>
          <a:xfrm>
            <a:off x="2335641" y="4354875"/>
            <a:ext cx="3972241" cy="369332"/>
          </a:xfrm>
          <a:prstGeom prst="rect">
            <a:avLst/>
          </a:prstGeom>
        </p:spPr>
        <p:txBody>
          <a:bodyPr wrap="none">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Value = </a:t>
            </a:r>
            <a:r>
              <a:rPr lang="en-US" b="1" dirty="0" smtClean="0">
                <a:latin typeface="Calibri" panose="020F0502020204030204" pitchFamily="34" charset="0"/>
                <a:ea typeface="Calibri" panose="020F0502020204030204" pitchFamily="34" charset="0"/>
                <a:cs typeface="Times New Roman" panose="02020603050405020304" pitchFamily="18" charset="0"/>
              </a:rPr>
              <a:t>application/</a:t>
            </a:r>
            <a:r>
              <a:rPr lang="en-US" b="1" dirty="0" err="1" smtClean="0">
                <a:latin typeface="Calibri" panose="020F0502020204030204" pitchFamily="34" charset="0"/>
                <a:ea typeface="Calibri" panose="020F0502020204030204" pitchFamily="34" charset="0"/>
                <a:cs typeface="Times New Roman" panose="02020603050405020304" pitchFamily="18" charset="0"/>
              </a:rPr>
              <a:t>json;odata</a:t>
            </a:r>
            <a:r>
              <a:rPr lang="en-US" b="1" dirty="0" smtClean="0">
                <a:latin typeface="Calibri" panose="020F0502020204030204" pitchFamily="34" charset="0"/>
                <a:ea typeface="Calibri" panose="020F0502020204030204" pitchFamily="34" charset="0"/>
                <a:cs typeface="Times New Roman" panose="02020603050405020304" pitchFamily="18" charset="0"/>
              </a:rPr>
              <a:t>=verbose</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00602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45</a:t>
            </a:fld>
            <a:endParaRPr lang="en-US"/>
          </a:p>
        </p:txBody>
      </p:sp>
      <p:sp>
        <p:nvSpPr>
          <p:cNvPr id="4" name="Title 3"/>
          <p:cNvSpPr>
            <a:spLocks noGrp="1"/>
          </p:cNvSpPr>
          <p:nvPr>
            <p:ph type="title"/>
          </p:nvPr>
        </p:nvSpPr>
        <p:spPr/>
        <p:txBody>
          <a:bodyPr/>
          <a:lstStyle/>
          <a:p>
            <a:r>
              <a:rPr lang="en-US" dirty="0" smtClean="0"/>
              <a:t>2. Add a call a web service action</a:t>
            </a:r>
            <a:endParaRPr lang="en-US" dirty="0"/>
          </a:p>
        </p:txBody>
      </p:sp>
      <p:sp>
        <p:nvSpPr>
          <p:cNvPr id="5" name="Rectangle 4"/>
          <p:cNvSpPr/>
          <p:nvPr/>
        </p:nvSpPr>
        <p:spPr>
          <a:xfrm>
            <a:off x="1055383" y="4582199"/>
            <a:ext cx="7764361" cy="276999"/>
          </a:xfrm>
          <a:prstGeom prst="rect">
            <a:avLst/>
          </a:prstGeom>
        </p:spPr>
        <p:txBody>
          <a:bodyPr wrap="square">
            <a:spAutoFit/>
          </a:bodyPr>
          <a:lstStyle/>
          <a:p>
            <a:r>
              <a:rPr lang="en-US" sz="1200" b="1" dirty="0"/>
              <a:t>http://bootstrap:4444/sites/ctspug/_api/web/lists/getbytitle('Fake%20Data')/items?select=Title,RequestID</a:t>
            </a:r>
          </a:p>
        </p:txBody>
      </p:sp>
      <p:pic>
        <p:nvPicPr>
          <p:cNvPr id="8" name="Picture 7"/>
          <p:cNvPicPr>
            <a:picLocks noChangeAspect="1"/>
          </p:cNvPicPr>
          <p:nvPr/>
        </p:nvPicPr>
        <p:blipFill>
          <a:blip r:embed="rId2"/>
          <a:stretch>
            <a:fillRect/>
          </a:stretch>
        </p:blipFill>
        <p:spPr>
          <a:xfrm>
            <a:off x="107082" y="1075397"/>
            <a:ext cx="8764543" cy="558252"/>
          </a:xfrm>
          <a:prstGeom prst="rect">
            <a:avLst/>
          </a:prstGeom>
        </p:spPr>
      </p:pic>
      <p:pic>
        <p:nvPicPr>
          <p:cNvPr id="10" name="Picture 9"/>
          <p:cNvPicPr>
            <a:picLocks noChangeAspect="1"/>
          </p:cNvPicPr>
          <p:nvPr/>
        </p:nvPicPr>
        <p:blipFill>
          <a:blip r:embed="rId3"/>
          <a:stretch>
            <a:fillRect/>
          </a:stretch>
        </p:blipFill>
        <p:spPr>
          <a:xfrm>
            <a:off x="1055383" y="1916887"/>
            <a:ext cx="3312572" cy="2382074"/>
          </a:xfrm>
          <a:prstGeom prst="rect">
            <a:avLst/>
          </a:prstGeom>
        </p:spPr>
      </p:pic>
      <p:sp>
        <p:nvSpPr>
          <p:cNvPr id="11" name="TextBox 10"/>
          <p:cNvSpPr txBox="1"/>
          <p:nvPr/>
        </p:nvSpPr>
        <p:spPr>
          <a:xfrm>
            <a:off x="4773038" y="2983231"/>
            <a:ext cx="2965877" cy="313932"/>
          </a:xfrm>
          <a:prstGeom prst="rect">
            <a:avLst/>
          </a:prstGeom>
          <a:noFill/>
        </p:spPr>
        <p:txBody>
          <a:bodyPr wrap="none" rtlCol="0">
            <a:spAutoFit/>
          </a:bodyPr>
          <a:lstStyle/>
          <a:p>
            <a:pPr>
              <a:lnSpc>
                <a:spcPct val="90000"/>
              </a:lnSpc>
              <a:spcBef>
                <a:spcPts val="1200"/>
              </a:spcBef>
              <a:buClr>
                <a:srgbClr val="CC0000"/>
              </a:buClr>
              <a:buSzPct val="110000"/>
            </a:pPr>
            <a:r>
              <a:rPr lang="en-US"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rPr>
              <a:t>* Each variable is of Dictionary</a:t>
            </a:r>
          </a:p>
        </p:txBody>
      </p:sp>
    </p:spTree>
    <p:extLst>
      <p:ext uri="{BB962C8B-B14F-4D97-AF65-F5344CB8AC3E}">
        <p14:creationId xmlns:p14="http://schemas.microsoft.com/office/powerpoint/2010/main" val="1477419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46</a:t>
            </a:fld>
            <a:endParaRPr lang="en-US"/>
          </a:p>
        </p:txBody>
      </p:sp>
      <p:sp>
        <p:nvSpPr>
          <p:cNvPr id="3" name="Text Placeholder 2"/>
          <p:cNvSpPr>
            <a:spLocks noGrp="1"/>
          </p:cNvSpPr>
          <p:nvPr>
            <p:ph type="body" sz="quarter" idx="4294967295"/>
          </p:nvPr>
        </p:nvSpPr>
        <p:spPr>
          <a:xfrm>
            <a:off x="390525" y="1067725"/>
            <a:ext cx="8357616" cy="960263"/>
          </a:xfrm>
        </p:spPr>
        <p:txBody>
          <a:bodyPr/>
          <a:lstStyle/>
          <a:p>
            <a:r>
              <a:rPr lang="en-US" dirty="0" smtClean="0"/>
              <a:t>Add a “Get an Item from a Dictionary” action</a:t>
            </a:r>
          </a:p>
          <a:p>
            <a:r>
              <a:rPr lang="en-US" dirty="0" smtClean="0"/>
              <a:t>Retrieve </a:t>
            </a:r>
            <a:r>
              <a:rPr lang="en-US" b="1" dirty="0" smtClean="0"/>
              <a:t>d/results </a:t>
            </a:r>
            <a:r>
              <a:rPr lang="en-US" dirty="0" smtClean="0"/>
              <a:t>from previous </a:t>
            </a:r>
            <a:r>
              <a:rPr lang="en-US" b="1" dirty="0" err="1" smtClean="0"/>
              <a:t>JSONResults</a:t>
            </a:r>
            <a:r>
              <a:rPr lang="en-US" dirty="0" smtClean="0"/>
              <a:t> dictionary</a:t>
            </a:r>
          </a:p>
          <a:p>
            <a:pPr lvl="1"/>
            <a:r>
              <a:rPr lang="en-US" dirty="0" smtClean="0"/>
              <a:t>Output to the </a:t>
            </a:r>
            <a:r>
              <a:rPr lang="en-US" dirty="0" err="1" smtClean="0"/>
              <a:t>resultsCount</a:t>
            </a:r>
            <a:r>
              <a:rPr lang="en-US" dirty="0" smtClean="0"/>
              <a:t> variable (dictionary)</a:t>
            </a:r>
            <a:endParaRPr lang="en-US" dirty="0"/>
          </a:p>
        </p:txBody>
      </p:sp>
      <p:sp>
        <p:nvSpPr>
          <p:cNvPr id="4" name="Title 3"/>
          <p:cNvSpPr>
            <a:spLocks noGrp="1"/>
          </p:cNvSpPr>
          <p:nvPr>
            <p:ph type="title"/>
          </p:nvPr>
        </p:nvSpPr>
        <p:spPr/>
        <p:txBody>
          <a:bodyPr/>
          <a:lstStyle/>
          <a:p>
            <a:r>
              <a:rPr lang="en-US" dirty="0" smtClean="0"/>
              <a:t>3. Find out how many items you’re looping through</a:t>
            </a:r>
            <a:endParaRPr lang="en-US" dirty="0"/>
          </a:p>
        </p:txBody>
      </p:sp>
      <p:pic>
        <p:nvPicPr>
          <p:cNvPr id="6" name="Picture 5"/>
          <p:cNvPicPr>
            <a:picLocks noChangeAspect="1"/>
          </p:cNvPicPr>
          <p:nvPr/>
        </p:nvPicPr>
        <p:blipFill>
          <a:blip r:embed="rId2"/>
          <a:stretch>
            <a:fillRect/>
          </a:stretch>
        </p:blipFill>
        <p:spPr>
          <a:xfrm>
            <a:off x="1405614" y="2560882"/>
            <a:ext cx="5276850" cy="933450"/>
          </a:xfrm>
          <a:prstGeom prst="rect">
            <a:avLst/>
          </a:prstGeom>
        </p:spPr>
      </p:pic>
    </p:spTree>
    <p:extLst>
      <p:ext uri="{BB962C8B-B14F-4D97-AF65-F5344CB8AC3E}">
        <p14:creationId xmlns:p14="http://schemas.microsoft.com/office/powerpoint/2010/main" val="1807342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47</a:t>
            </a:fld>
            <a:endParaRPr lang="en-US"/>
          </a:p>
        </p:txBody>
      </p:sp>
      <p:sp>
        <p:nvSpPr>
          <p:cNvPr id="3" name="Text Placeholder 2"/>
          <p:cNvSpPr>
            <a:spLocks noGrp="1"/>
          </p:cNvSpPr>
          <p:nvPr>
            <p:ph type="body" sz="quarter" idx="4294967295"/>
          </p:nvPr>
        </p:nvSpPr>
        <p:spPr>
          <a:xfrm>
            <a:off x="390525" y="1067725"/>
            <a:ext cx="8357616" cy="535531"/>
          </a:xfrm>
        </p:spPr>
        <p:txBody>
          <a:bodyPr/>
          <a:lstStyle/>
          <a:p>
            <a:r>
              <a:rPr lang="en-US" dirty="0" smtClean="0"/>
              <a:t>Most examples on the Internet forget to include this vital step for actually traversing through each list item</a:t>
            </a:r>
            <a:endParaRPr lang="en-US" dirty="0"/>
          </a:p>
        </p:txBody>
      </p:sp>
      <p:sp>
        <p:nvSpPr>
          <p:cNvPr id="4" name="Title 3"/>
          <p:cNvSpPr>
            <a:spLocks noGrp="1"/>
          </p:cNvSpPr>
          <p:nvPr>
            <p:ph type="title"/>
          </p:nvPr>
        </p:nvSpPr>
        <p:spPr/>
        <p:txBody>
          <a:bodyPr/>
          <a:lstStyle/>
          <a:p>
            <a:r>
              <a:rPr lang="en-US" dirty="0" smtClean="0"/>
              <a:t>4. Create a Loop Counter variable</a:t>
            </a:r>
            <a:endParaRPr lang="en-US" dirty="0"/>
          </a:p>
        </p:txBody>
      </p:sp>
      <p:pic>
        <p:nvPicPr>
          <p:cNvPr id="5" name="Picture 4"/>
          <p:cNvPicPr>
            <a:picLocks noChangeAspect="1"/>
          </p:cNvPicPr>
          <p:nvPr/>
        </p:nvPicPr>
        <p:blipFill>
          <a:blip r:embed="rId2"/>
          <a:stretch>
            <a:fillRect/>
          </a:stretch>
        </p:blipFill>
        <p:spPr>
          <a:xfrm>
            <a:off x="1683280" y="2192663"/>
            <a:ext cx="5295900" cy="981075"/>
          </a:xfrm>
          <a:prstGeom prst="rect">
            <a:avLst/>
          </a:prstGeom>
        </p:spPr>
      </p:pic>
    </p:spTree>
    <p:extLst>
      <p:ext uri="{BB962C8B-B14F-4D97-AF65-F5344CB8AC3E}">
        <p14:creationId xmlns:p14="http://schemas.microsoft.com/office/powerpoint/2010/main" val="1590244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48</a:t>
            </a:fld>
            <a:endParaRPr lang="en-US"/>
          </a:p>
        </p:txBody>
      </p:sp>
      <p:sp>
        <p:nvSpPr>
          <p:cNvPr id="3" name="Text Placeholder 2"/>
          <p:cNvSpPr>
            <a:spLocks noGrp="1"/>
          </p:cNvSpPr>
          <p:nvPr>
            <p:ph type="body" sz="quarter" idx="4294967295"/>
          </p:nvPr>
        </p:nvSpPr>
        <p:spPr>
          <a:xfrm>
            <a:off x="390525" y="1067725"/>
            <a:ext cx="8357616" cy="1877437"/>
          </a:xfrm>
        </p:spPr>
        <p:txBody>
          <a:bodyPr/>
          <a:lstStyle/>
          <a:p>
            <a:r>
              <a:rPr lang="en-US" dirty="0" smtClean="0"/>
              <a:t>Add a Loop with Condition action</a:t>
            </a:r>
          </a:p>
          <a:p>
            <a:r>
              <a:rPr lang="en-US" dirty="0" smtClean="0"/>
              <a:t>Set the condition of </a:t>
            </a:r>
            <a:r>
              <a:rPr lang="en-US" dirty="0" err="1" smtClean="0"/>
              <a:t>LoopCounter</a:t>
            </a:r>
            <a:r>
              <a:rPr lang="en-US" dirty="0" smtClean="0"/>
              <a:t> is less than </a:t>
            </a:r>
            <a:r>
              <a:rPr lang="en-US" dirty="0" err="1" smtClean="0"/>
              <a:t>resultsCount</a:t>
            </a:r>
            <a:endParaRPr lang="en-US" dirty="0" smtClean="0"/>
          </a:p>
          <a:p>
            <a:pPr lvl="1"/>
            <a:r>
              <a:rPr lang="en-US" dirty="0" err="1" smtClean="0"/>
              <a:t>resultsCount</a:t>
            </a:r>
            <a:r>
              <a:rPr lang="en-US" dirty="0" smtClean="0"/>
              <a:t> is how many items were retrieved via the web service call</a:t>
            </a:r>
          </a:p>
          <a:p>
            <a:r>
              <a:rPr lang="en-US" dirty="0" smtClean="0"/>
              <a:t>Add a Get item from Dictionary step</a:t>
            </a:r>
          </a:p>
          <a:p>
            <a:pPr lvl="1"/>
            <a:r>
              <a:rPr lang="en-US" dirty="0" smtClean="0"/>
              <a:t>d/results([%Variable: </a:t>
            </a:r>
            <a:r>
              <a:rPr lang="en-US" dirty="0" err="1" smtClean="0"/>
              <a:t>LoopCounter</a:t>
            </a:r>
            <a:r>
              <a:rPr lang="en-US" dirty="0" smtClean="0"/>
              <a:t>%]) from </a:t>
            </a:r>
            <a:r>
              <a:rPr lang="en-US" dirty="0" err="1" smtClean="0"/>
              <a:t>JSONResults</a:t>
            </a:r>
            <a:r>
              <a:rPr lang="en-US" dirty="0" smtClean="0"/>
              <a:t> dictionary</a:t>
            </a:r>
          </a:p>
          <a:p>
            <a:pPr lvl="1"/>
            <a:r>
              <a:rPr lang="en-US" dirty="0" smtClean="0"/>
              <a:t>Output to new Dictionary variable called </a:t>
            </a:r>
            <a:r>
              <a:rPr lang="en-US" dirty="0" err="1" smtClean="0"/>
              <a:t>ResultItem</a:t>
            </a:r>
            <a:endParaRPr lang="en-US" dirty="0"/>
          </a:p>
        </p:txBody>
      </p:sp>
      <p:sp>
        <p:nvSpPr>
          <p:cNvPr id="4" name="Title 3"/>
          <p:cNvSpPr>
            <a:spLocks noGrp="1"/>
          </p:cNvSpPr>
          <p:nvPr>
            <p:ph type="title"/>
          </p:nvPr>
        </p:nvSpPr>
        <p:spPr/>
        <p:txBody>
          <a:bodyPr/>
          <a:lstStyle/>
          <a:p>
            <a:r>
              <a:rPr lang="en-US" dirty="0" smtClean="0"/>
              <a:t>5. Start to build out your loop</a:t>
            </a:r>
            <a:endParaRPr lang="en-US" dirty="0"/>
          </a:p>
        </p:txBody>
      </p:sp>
      <p:pic>
        <p:nvPicPr>
          <p:cNvPr id="5" name="Picture 4"/>
          <p:cNvPicPr>
            <a:picLocks noChangeAspect="1"/>
          </p:cNvPicPr>
          <p:nvPr/>
        </p:nvPicPr>
        <p:blipFill rotWithShape="1">
          <a:blip r:embed="rId2"/>
          <a:srcRect b="4731"/>
          <a:stretch/>
        </p:blipFill>
        <p:spPr>
          <a:xfrm>
            <a:off x="710717" y="3294935"/>
            <a:ext cx="7134225" cy="1116149"/>
          </a:xfrm>
          <a:prstGeom prst="rect">
            <a:avLst/>
          </a:prstGeom>
        </p:spPr>
      </p:pic>
      <p:pic>
        <p:nvPicPr>
          <p:cNvPr id="6" name="Picture 5"/>
          <p:cNvPicPr>
            <a:picLocks noChangeAspect="1"/>
          </p:cNvPicPr>
          <p:nvPr/>
        </p:nvPicPr>
        <p:blipFill rotWithShape="1">
          <a:blip r:embed="rId3"/>
          <a:srcRect l="4489"/>
          <a:stretch/>
        </p:blipFill>
        <p:spPr>
          <a:xfrm>
            <a:off x="6673174" y="358112"/>
            <a:ext cx="1701226" cy="1419225"/>
          </a:xfrm>
          <a:prstGeom prst="rect">
            <a:avLst/>
          </a:prstGeom>
        </p:spPr>
      </p:pic>
    </p:spTree>
    <p:extLst>
      <p:ext uri="{BB962C8B-B14F-4D97-AF65-F5344CB8AC3E}">
        <p14:creationId xmlns:p14="http://schemas.microsoft.com/office/powerpoint/2010/main" val="22302553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49</a:t>
            </a:fld>
            <a:endParaRPr lang="en-US"/>
          </a:p>
        </p:txBody>
      </p:sp>
      <p:sp>
        <p:nvSpPr>
          <p:cNvPr id="4" name="Title 3"/>
          <p:cNvSpPr>
            <a:spLocks noGrp="1"/>
          </p:cNvSpPr>
          <p:nvPr>
            <p:ph type="title"/>
          </p:nvPr>
        </p:nvSpPr>
        <p:spPr/>
        <p:txBody>
          <a:bodyPr/>
          <a:lstStyle/>
          <a:p>
            <a:r>
              <a:rPr lang="en-US" dirty="0" smtClean="0"/>
              <a:t>6. Complete loop </a:t>
            </a:r>
            <a:endParaRPr lang="en-US" dirty="0"/>
          </a:p>
        </p:txBody>
      </p:sp>
      <p:pic>
        <p:nvPicPr>
          <p:cNvPr id="5" name="Picture 4"/>
          <p:cNvPicPr>
            <a:picLocks noChangeAspect="1"/>
          </p:cNvPicPr>
          <p:nvPr/>
        </p:nvPicPr>
        <p:blipFill rotWithShape="1">
          <a:blip r:embed="rId2"/>
          <a:srcRect l="1231" t="1947"/>
          <a:stretch/>
        </p:blipFill>
        <p:spPr>
          <a:xfrm>
            <a:off x="933854" y="2570099"/>
            <a:ext cx="6556443" cy="2161084"/>
          </a:xfrm>
          <a:prstGeom prst="rect">
            <a:avLst/>
          </a:prstGeom>
        </p:spPr>
      </p:pic>
      <p:sp>
        <p:nvSpPr>
          <p:cNvPr id="6" name="Text Placeholder 2"/>
          <p:cNvSpPr>
            <a:spLocks noGrp="1"/>
          </p:cNvSpPr>
          <p:nvPr>
            <p:ph type="body" sz="quarter" idx="4294967295"/>
          </p:nvPr>
        </p:nvSpPr>
        <p:spPr>
          <a:xfrm>
            <a:off x="390525" y="1067725"/>
            <a:ext cx="8357616" cy="1064907"/>
          </a:xfrm>
        </p:spPr>
        <p:txBody>
          <a:bodyPr/>
          <a:lstStyle/>
          <a:p>
            <a:r>
              <a:rPr lang="en-US" dirty="0" smtClean="0"/>
              <a:t>Add get Item from Dictionary action – remember to use *internal* column name</a:t>
            </a:r>
          </a:p>
          <a:p>
            <a:r>
              <a:rPr lang="en-US" dirty="0" smtClean="0"/>
              <a:t>Calculate the </a:t>
            </a:r>
            <a:r>
              <a:rPr lang="en-US" dirty="0" err="1" smtClean="0"/>
              <a:t>LoopCounter</a:t>
            </a:r>
            <a:r>
              <a:rPr lang="en-US" dirty="0" smtClean="0"/>
              <a:t> + 1 to increment the counter</a:t>
            </a:r>
          </a:p>
          <a:p>
            <a:r>
              <a:rPr lang="en-US" dirty="0" smtClean="0"/>
              <a:t>Assign the Loop counter it’s new value</a:t>
            </a:r>
          </a:p>
        </p:txBody>
      </p:sp>
    </p:spTree>
    <p:extLst>
      <p:ext uri="{BB962C8B-B14F-4D97-AF65-F5344CB8AC3E}">
        <p14:creationId xmlns:p14="http://schemas.microsoft.com/office/powerpoint/2010/main" val="1244849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dirty="0" smtClean="0">
                <a:gradFill>
                  <a:gsLst>
                    <a:gs pos="0">
                      <a:srgbClr val="FFFFFF">
                        <a:lumMod val="65000"/>
                      </a:srgbClr>
                    </a:gs>
                    <a:gs pos="98000">
                      <a:srgbClr val="FFFFFF">
                        <a:lumMod val="65000"/>
                      </a:srgbClr>
                    </a:gs>
                  </a:gsLst>
                  <a:lin ang="5400000" scaled="0"/>
                </a:gradFill>
              </a:rPr>
              <a:t>Slalom Consulting Confidential and Proprietary</a:t>
            </a:r>
            <a:endParaRPr lang="en-US" dirty="0">
              <a:gradFill>
                <a:gsLst>
                  <a:gs pos="0">
                    <a:srgbClr val="FFFFFF">
                      <a:lumMod val="65000"/>
                    </a:srgbClr>
                  </a:gs>
                  <a:gs pos="98000">
                    <a:srgbClr val="FFFFFF">
                      <a:lumMod val="65000"/>
                    </a:srgbClr>
                  </a:gs>
                </a:gsLst>
                <a:lin ang="5400000" scaled="0"/>
              </a:gradFill>
            </a:endParaRPr>
          </a:p>
        </p:txBody>
      </p:sp>
      <p:sp>
        <p:nvSpPr>
          <p:cNvPr id="11" name="Slide Number Placeholder 10"/>
          <p:cNvSpPr>
            <a:spLocks noGrp="1"/>
          </p:cNvSpPr>
          <p:nvPr>
            <p:ph type="sldNum" sz="quarter" idx="12"/>
          </p:nvPr>
        </p:nvSpPr>
        <p:spPr/>
        <p:txBody>
          <a:bodyPr/>
          <a:lstStyle/>
          <a:p>
            <a:fld id="{4CA37C95-3A7F-4C90-9D28-0B573484ACDD}" type="slidenum">
              <a:rPr smtClean="0">
                <a:gradFill>
                  <a:gsLst>
                    <a:gs pos="0">
                      <a:srgbClr val="FFFFFF">
                        <a:lumMod val="65000"/>
                      </a:srgbClr>
                    </a:gs>
                    <a:gs pos="98000">
                      <a:srgbClr val="FFFFFF">
                        <a:lumMod val="65000"/>
                      </a:srgbClr>
                    </a:gs>
                  </a:gsLst>
                  <a:lin ang="5400000" scaled="0"/>
                </a:gradFill>
              </a:rPr>
              <a:pPr/>
              <a:t>5</a:t>
            </a:fld>
            <a:endParaRPr dirty="0">
              <a:gradFill>
                <a:gsLst>
                  <a:gs pos="0">
                    <a:srgbClr val="FFFFFF">
                      <a:lumMod val="65000"/>
                    </a:srgbClr>
                  </a:gs>
                  <a:gs pos="98000">
                    <a:srgbClr val="FFFFFF">
                      <a:lumMod val="65000"/>
                    </a:srgbClr>
                  </a:gs>
                </a:gsLst>
                <a:lin ang="5400000" scaled="0"/>
              </a:gradFill>
            </a:endParaRPr>
          </a:p>
        </p:txBody>
      </p:sp>
      <p:sp>
        <p:nvSpPr>
          <p:cNvPr id="15" name="Title 14"/>
          <p:cNvSpPr>
            <a:spLocks noGrp="1"/>
          </p:cNvSpPr>
          <p:nvPr>
            <p:ph type="title"/>
          </p:nvPr>
        </p:nvSpPr>
        <p:spPr/>
        <p:txBody>
          <a:bodyPr/>
          <a:lstStyle/>
          <a:p>
            <a:r>
              <a:rPr lang="en-US" dirty="0" smtClean="0"/>
              <a:t>Areas of Expertise</a:t>
            </a:r>
            <a:endParaRPr lang="en-US" dirty="0"/>
          </a:p>
        </p:txBody>
      </p:sp>
      <p:sp>
        <p:nvSpPr>
          <p:cNvPr id="22" name="Rectangle 21"/>
          <p:cNvSpPr/>
          <p:nvPr/>
        </p:nvSpPr>
        <p:spPr>
          <a:xfrm>
            <a:off x="317242" y="3597619"/>
            <a:ext cx="2024062"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1386814">
              <a:defRPr/>
            </a:pPr>
            <a:r>
              <a:rPr lang="en-US" sz="750" dirty="0" smtClean="0">
                <a:solidFill>
                  <a:srgbClr val="373737"/>
                </a:solidFill>
                <a:latin typeface="Segoe UI Light" panose="020B0502040204020203" pitchFamily="34" charset="0"/>
                <a:cs typeface="Segoe UI Light" panose="020B0502040204020203" pitchFamily="34" charset="0"/>
              </a:rPr>
              <a:t>Realize </a:t>
            </a:r>
            <a:r>
              <a:rPr lang="en-US" sz="750" dirty="0">
                <a:solidFill>
                  <a:srgbClr val="373737"/>
                </a:solidFill>
                <a:latin typeface="Segoe UI Light" panose="020B0502040204020203" pitchFamily="34" charset="0"/>
                <a:cs typeface="Segoe UI Light" panose="020B0502040204020203" pitchFamily="34" charset="0"/>
              </a:rPr>
              <a:t>the business value of your most strategic initiatives by making  your methods and practices more agile to deliver results</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Program and Project Management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Business and Technical Analysis</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Quality Assurance</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Agile and Delivery</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3" name="Rectangle 22"/>
          <p:cNvSpPr/>
          <p:nvPr/>
        </p:nvSpPr>
        <p:spPr>
          <a:xfrm>
            <a:off x="2507863" y="3597619"/>
            <a:ext cx="2012192"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40080">
              <a:spcBef>
                <a:spcPts val="1050"/>
              </a:spcBef>
            </a:pPr>
            <a:r>
              <a:rPr lang="en-US" sz="750" dirty="0" smtClean="0">
                <a:solidFill>
                  <a:srgbClr val="373737"/>
                </a:solidFill>
                <a:latin typeface="Segoe UI Light" panose="020B0502040204020203" pitchFamily="34" charset="0"/>
                <a:cs typeface="Segoe UI Light" panose="020B0502040204020203" pitchFamily="34" charset="0"/>
              </a:rPr>
              <a:t>Link </a:t>
            </a:r>
            <a:r>
              <a:rPr lang="en-US" sz="750" dirty="0">
                <a:solidFill>
                  <a:srgbClr val="373737"/>
                </a:solidFill>
                <a:latin typeface="Segoe UI Light" panose="020B0502040204020203" pitchFamily="34" charset="0"/>
                <a:cs typeface="Segoe UI Light" panose="020B0502040204020203" pitchFamily="34" charset="0"/>
              </a:rPr>
              <a:t>your strategic vision with executable techniques to gain alignment and drive untapped potential and value to your organization</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Strategy Advisory</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Business Transformation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Performance Improvement </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Mergers &amp; Acquisitions</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4" name="Rectangle 23"/>
          <p:cNvSpPr/>
          <p:nvPr/>
        </p:nvSpPr>
        <p:spPr>
          <a:xfrm>
            <a:off x="4697421" y="3597619"/>
            <a:ext cx="2003679"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640080">
              <a:spcBef>
                <a:spcPts val="1050"/>
              </a:spcBef>
            </a:pPr>
            <a:r>
              <a:rPr lang="en-US" sz="750" dirty="0" smtClean="0">
                <a:solidFill>
                  <a:srgbClr val="373737"/>
                </a:solidFill>
                <a:latin typeface="Segoe UI Light" panose="020B0502040204020203" pitchFamily="34" charset="0"/>
                <a:cs typeface="Segoe UI Light" panose="020B0502040204020203" pitchFamily="34" charset="0"/>
              </a:rPr>
              <a:t>Create intimate, meaningful </a:t>
            </a:r>
            <a:r>
              <a:rPr lang="en-US" sz="750" dirty="0">
                <a:solidFill>
                  <a:srgbClr val="373737"/>
                </a:solidFill>
                <a:latin typeface="Segoe UI Light" panose="020B0502040204020203" pitchFamily="34" charset="0"/>
                <a:cs typeface="Segoe UI Light" panose="020B0502040204020203" pitchFamily="34" charset="0"/>
              </a:rPr>
              <a:t>and authentic relationships that connect your customers to your brand by engaging with them on their terms</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CRM</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Differentiated Digital Experiences</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Marketing Execution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Customer Centric-Organizational</a:t>
            </a:r>
            <a:br>
              <a:rPr lang="en-US" sz="750" dirty="0">
                <a:solidFill>
                  <a:srgbClr val="373737"/>
                </a:solidFill>
                <a:latin typeface="Segoe UI Light" panose="020B0502040204020203" pitchFamily="34" charset="0"/>
                <a:cs typeface="Segoe UI Light" panose="020B0502040204020203" pitchFamily="34" charset="0"/>
              </a:rPr>
            </a:br>
            <a:r>
              <a:rPr lang="en-US" sz="750" dirty="0">
                <a:solidFill>
                  <a:srgbClr val="373737"/>
                </a:solidFill>
                <a:latin typeface="Segoe UI Light" panose="020B0502040204020203" pitchFamily="34" charset="0"/>
                <a:cs typeface="Segoe UI Light" panose="020B0502040204020203" pitchFamily="34" charset="0"/>
              </a:rPr>
              <a:t>Alignment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Customer Innovation Facilitation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5" name="TextBox 24"/>
          <p:cNvSpPr txBox="1"/>
          <p:nvPr/>
        </p:nvSpPr>
        <p:spPr>
          <a:xfrm>
            <a:off x="2505491" y="1510869"/>
            <a:ext cx="1992347" cy="1244714"/>
          </a:xfrm>
          <a:prstGeom prst="rect">
            <a:avLst/>
          </a:prstGeom>
          <a:solidFill>
            <a:schemeClr val="bg1"/>
          </a:solidFill>
        </p:spPr>
        <p:txBody>
          <a:bodyPr wrap="square" lIns="91440" tIns="91440" rtlCol="0" anchor="t">
            <a:noAutofit/>
          </a:bodyPr>
          <a:lstStyle/>
          <a:p>
            <a:pPr defTabSz="1386814">
              <a:defRPr/>
            </a:pPr>
            <a:r>
              <a:rPr lang="en-US" sz="750" dirty="0">
                <a:solidFill>
                  <a:srgbClr val="373737"/>
                </a:solidFill>
                <a:latin typeface="Segoe UI Light" panose="020B0502040204020203" pitchFamily="34" charset="0"/>
                <a:cs typeface="Segoe UI Light" panose="020B0502040204020203" pitchFamily="34" charset="0"/>
              </a:rPr>
              <a:t>Improve collaboration,  enhance IT efficiency, increase productivity, and engage customers through intuitive digital experiences</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Digital Strategy</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Interactive Engineering</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Experience Design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Product Incubation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6" name="TextBox 25"/>
          <p:cNvSpPr txBox="1"/>
          <p:nvPr/>
        </p:nvSpPr>
        <p:spPr>
          <a:xfrm>
            <a:off x="4691326" y="1510869"/>
            <a:ext cx="2009774" cy="1244714"/>
          </a:xfrm>
          <a:prstGeom prst="rect">
            <a:avLst/>
          </a:prstGeom>
          <a:solidFill>
            <a:schemeClr val="bg1"/>
          </a:solidFill>
        </p:spPr>
        <p:txBody>
          <a:bodyPr wrap="square" lIns="91440" tIns="91440" rIns="91440" bIns="91440" rtlCol="0" anchor="t">
            <a:noAutofit/>
          </a:bodyPr>
          <a:lstStyle/>
          <a:p>
            <a:pPr defTabSz="1386814">
              <a:defRPr/>
            </a:pPr>
            <a:r>
              <a:rPr lang="en-US" sz="750" dirty="0" smtClean="0">
                <a:solidFill>
                  <a:srgbClr val="373737"/>
                </a:solidFill>
                <a:latin typeface="Segoe UI Light" panose="020B0502040204020203" pitchFamily="34" charset="0"/>
                <a:cs typeface="Segoe UI Light" panose="020B0502040204020203" pitchFamily="34" charset="0"/>
              </a:rPr>
              <a:t>Define </a:t>
            </a:r>
            <a:r>
              <a:rPr lang="en-US" sz="750" dirty="0">
                <a:solidFill>
                  <a:srgbClr val="373737"/>
                </a:solidFill>
                <a:latin typeface="Segoe UI Light" panose="020B0502040204020203" pitchFamily="34" charset="0"/>
                <a:cs typeface="Segoe UI Light" panose="020B0502040204020203" pitchFamily="34" charset="0"/>
              </a:rPr>
              <a:t>your information architecture, taxonomy and governance strategy to not just connect your data, applications and people, but to empower them</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Software Engineering</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Portals and Collaboration</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Next Generation </a:t>
            </a:r>
            <a:r>
              <a:rPr lang="en-US" sz="750" dirty="0" smtClean="0">
                <a:solidFill>
                  <a:srgbClr val="373737"/>
                </a:solidFill>
                <a:latin typeface="Segoe UI Light" panose="020B0502040204020203" pitchFamily="34" charset="0"/>
                <a:cs typeface="Segoe UI Light" panose="020B0502040204020203" pitchFamily="34" charset="0"/>
              </a:rPr>
              <a:t>Infrastructure</a:t>
            </a: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7" name="TextBox 26"/>
          <p:cNvSpPr txBox="1"/>
          <p:nvPr/>
        </p:nvSpPr>
        <p:spPr>
          <a:xfrm>
            <a:off x="6870133" y="1510869"/>
            <a:ext cx="2014342" cy="1244714"/>
          </a:xfrm>
          <a:prstGeom prst="rect">
            <a:avLst/>
          </a:prstGeom>
          <a:solidFill>
            <a:schemeClr val="bg1"/>
          </a:solidFill>
        </p:spPr>
        <p:txBody>
          <a:bodyPr wrap="square" lIns="91440" tIns="91440" rIns="91440" bIns="91440" rtlCol="0" anchor="t">
            <a:noAutofit/>
          </a:bodyPr>
          <a:lstStyle/>
          <a:p>
            <a:pPr defTabSz="1386814">
              <a:defRPr/>
            </a:pPr>
            <a:r>
              <a:rPr lang="en-US" sz="750" dirty="0" smtClean="0">
                <a:solidFill>
                  <a:srgbClr val="373737"/>
                </a:solidFill>
                <a:latin typeface="Segoe UI Light" panose="020B0502040204020203" pitchFamily="34" charset="0"/>
                <a:cs typeface="Segoe UI Light" panose="020B0502040204020203" pitchFamily="34" charset="0"/>
              </a:rPr>
              <a:t>Unleash </a:t>
            </a:r>
            <a:r>
              <a:rPr lang="en-US" sz="750" dirty="0">
                <a:solidFill>
                  <a:srgbClr val="373737"/>
                </a:solidFill>
                <a:latin typeface="Segoe UI Light" panose="020B0502040204020203" pitchFamily="34" charset="0"/>
                <a:cs typeface="Segoe UI Light" panose="020B0502040204020203" pitchFamily="34" charset="0"/>
              </a:rPr>
              <a:t>business value from your processes and people through improvements in strategy, culture, and role clarity</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Change Management	</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Learning</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Organization Design	</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Talent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Culture	</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Lead and Adopt Change</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a:p>
            <a:pPr>
              <a:lnSpc>
                <a:spcPct val="90000"/>
              </a:lnSpc>
              <a:spcBef>
                <a:spcPts val="1200"/>
              </a:spcBef>
              <a:buClr>
                <a:srgbClr val="1E4164"/>
              </a:buClr>
            </a:pPr>
            <a:endParaRPr lang="en-US" sz="750" dirty="0">
              <a:solidFill>
                <a:srgbClr val="373737"/>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6876229" y="3597619"/>
            <a:ext cx="1989974" cy="1371600"/>
          </a:xfrm>
          <a:prstGeom prst="rect">
            <a:avLst/>
          </a:prstGeom>
          <a:solidFill>
            <a:schemeClr val="bg1"/>
          </a:solidFill>
        </p:spPr>
        <p:txBody>
          <a:bodyPr wrap="square" lIns="91440" tIns="91440" rIns="91440" bIns="91440" rtlCol="0" anchor="t">
            <a:noAutofit/>
          </a:bodyPr>
          <a:lstStyle/>
          <a:p>
            <a:pPr defTabSz="640080">
              <a:spcBef>
                <a:spcPts val="1050"/>
              </a:spcBef>
              <a:defRPr/>
            </a:pPr>
            <a:r>
              <a:rPr lang="en-US" sz="750" dirty="0" smtClean="0">
                <a:solidFill>
                  <a:srgbClr val="373737"/>
                </a:solidFill>
                <a:latin typeface="Segoe UI Light" panose="020B0502040204020203" pitchFamily="34" charset="0"/>
                <a:cs typeface="Segoe UI Light" panose="020B0502040204020203" pitchFamily="34" charset="0"/>
              </a:rPr>
              <a:t>Leverage </a:t>
            </a:r>
            <a:r>
              <a:rPr lang="en-US" sz="750" dirty="0">
                <a:solidFill>
                  <a:srgbClr val="373737"/>
                </a:solidFill>
                <a:latin typeface="Segoe UI Light" panose="020B0502040204020203" pitchFamily="34" charset="0"/>
                <a:cs typeface="Segoe UI Light" panose="020B0502040204020203" pitchFamily="34" charset="0"/>
              </a:rPr>
              <a:t>the right data in your big data through a technology-agnostic approach to generate consumable information and enact solutions</a:t>
            </a:r>
            <a:r>
              <a:rPr lang="en-US" sz="750" dirty="0" smtClean="0">
                <a:solidFill>
                  <a:srgbClr val="373737"/>
                </a:solidFill>
                <a:latin typeface="Segoe UI Light" panose="020B0502040204020203" pitchFamily="34" charset="0"/>
                <a:cs typeface="Segoe UI Light" panose="020B0502040204020203" pitchFamily="34" charset="0"/>
              </a:rPr>
              <a: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Data Visualization and Discovery</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Information Strategy</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Analytics</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Data Management</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r>
              <a:rPr lang="en-US" sz="750" dirty="0">
                <a:solidFill>
                  <a:srgbClr val="373737"/>
                </a:solidFill>
                <a:latin typeface="Segoe UI Light" panose="020B0502040204020203" pitchFamily="34" charset="0"/>
                <a:cs typeface="Segoe UI Light" panose="020B0502040204020203" pitchFamily="34" charset="0"/>
              </a:rPr>
              <a:t>Business Intelligence</a:t>
            </a:r>
          </a:p>
          <a:p>
            <a:pPr marL="115888" indent="-115888" defTabSz="1386814" fontAlgn="base">
              <a:spcBef>
                <a:spcPct val="0"/>
              </a:spcBef>
              <a:spcAft>
                <a:spcPts val="100"/>
              </a:spcAft>
              <a:buClr>
                <a:srgbClr val="13B5EA"/>
              </a:buClr>
              <a:buSzPct val="90000"/>
              <a:buFont typeface="Wingdings" panose="05000000000000000000" pitchFamily="2" charset="2"/>
              <a:buChar char="§"/>
              <a:defRPr/>
            </a:pPr>
            <a:endParaRPr lang="en-US" sz="750" dirty="0">
              <a:solidFill>
                <a:srgbClr val="373737"/>
              </a:solidFill>
              <a:latin typeface="Segoe UI Light" panose="020B0502040204020203" pitchFamily="34" charset="0"/>
              <a:cs typeface="Segoe UI Light" panose="020B0502040204020203" pitchFamily="34" charset="0"/>
            </a:endParaRPr>
          </a:p>
        </p:txBody>
      </p:sp>
      <p:pic>
        <p:nvPicPr>
          <p:cNvPr id="29"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91326" y="2861155"/>
            <a:ext cx="1995477" cy="785641"/>
          </a:xfrm>
          <a:prstGeom prst="rect">
            <a:avLst/>
          </a:prstGeom>
        </p:spPr>
      </p:pic>
      <p:pic>
        <p:nvPicPr>
          <p:cNvPr id="30" name="Picture 2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01767" y="789252"/>
            <a:ext cx="1996072" cy="785641"/>
          </a:xfrm>
          <a:prstGeom prst="rect">
            <a:avLst/>
          </a:prstGeom>
        </p:spPr>
      </p:pic>
      <p:pic>
        <p:nvPicPr>
          <p:cNvPr id="31" name="Picture 3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91326" y="789252"/>
            <a:ext cx="2009774" cy="785641"/>
          </a:xfrm>
          <a:prstGeom prst="rect">
            <a:avLst/>
          </a:prstGeom>
        </p:spPr>
      </p:pic>
      <p:pic>
        <p:nvPicPr>
          <p:cNvPr id="32" name="Picture 3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501767" y="2861155"/>
            <a:ext cx="2018287" cy="785641"/>
          </a:xfrm>
          <a:prstGeom prst="rect">
            <a:avLst/>
          </a:prstGeom>
        </p:spPr>
      </p:pic>
      <p:pic>
        <p:nvPicPr>
          <p:cNvPr id="33" name="Picture 3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870133" y="789252"/>
            <a:ext cx="2014342" cy="779914"/>
          </a:xfrm>
          <a:prstGeom prst="rect">
            <a:avLst/>
          </a:prstGeom>
        </p:spPr>
      </p:pic>
      <p:pic>
        <p:nvPicPr>
          <p:cNvPr id="34" name="Picture 33"/>
          <p:cNvPicPr>
            <a:picLocks noChangeAspect="1"/>
          </p:cNvPicPr>
          <p:nvPr/>
        </p:nvPicPr>
        <p:blipFill rotWithShape="1">
          <a:blip r:embed="rId8" cstate="email">
            <a:extLst>
              <a:ext uri="{28A0092B-C50C-407E-A947-70E740481C1C}">
                <a14:useLocalDpi xmlns:a14="http://schemas.microsoft.com/office/drawing/2010/main"/>
              </a:ext>
            </a:extLst>
          </a:blip>
          <a:srcRect r="-76"/>
          <a:stretch/>
        </p:blipFill>
        <p:spPr>
          <a:xfrm>
            <a:off x="313586" y="2861155"/>
            <a:ext cx="2021623" cy="779914"/>
          </a:xfrm>
          <a:prstGeom prst="rect">
            <a:avLst/>
          </a:prstGeom>
        </p:spPr>
      </p:pic>
      <p:pic>
        <p:nvPicPr>
          <p:cNvPr id="35" name="Picture 3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870133" y="2861155"/>
            <a:ext cx="1996070" cy="790206"/>
          </a:xfrm>
          <a:prstGeom prst="rect">
            <a:avLst/>
          </a:prstGeom>
        </p:spPr>
      </p:pic>
      <p:sp>
        <p:nvSpPr>
          <p:cNvPr id="36" name="Rectangle 35"/>
          <p:cNvSpPr/>
          <p:nvPr/>
        </p:nvSpPr>
        <p:spPr>
          <a:xfrm>
            <a:off x="349326" y="783535"/>
            <a:ext cx="2024062" cy="1883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37160" bIns="137160" numCol="1" spcCol="0" rtlCol="0" fromWordArt="0" anchor="ctr" anchorCtr="0" forceAA="0" compatLnSpc="1">
            <a:prstTxWarp prst="textNoShape">
              <a:avLst/>
            </a:prstTxWarp>
            <a:noAutofit/>
          </a:bodyPr>
          <a:lstStyle/>
          <a:p>
            <a:pPr defTabSz="454193" fontAlgn="base">
              <a:lnSpc>
                <a:spcPct val="110000"/>
              </a:lnSpc>
              <a:spcBef>
                <a:spcPct val="0"/>
              </a:spcBef>
              <a:spcAft>
                <a:spcPts val="638"/>
              </a:spcAft>
            </a:pPr>
            <a:r>
              <a:rPr lang="en-US" sz="1488" dirty="0">
                <a:solidFill>
                  <a:srgbClr val="13B5EA"/>
                </a:solidFill>
                <a:latin typeface="Segoe UI Semibold" panose="020B0702040204020203" pitchFamily="34" charset="0"/>
                <a:ea typeface="ApexNew-Medium" panose="02010600040501010103" pitchFamily="50" charset="0"/>
                <a:cs typeface="Segoe UI Semibold" panose="020B0702040204020203" pitchFamily="34" charset="0"/>
              </a:rPr>
              <a:t>We design and build strategies and systems to help our clients solve their most complex and interesting business challenges. </a:t>
            </a:r>
            <a:endParaRPr lang="en-US" sz="1488" b="1" dirty="0">
              <a:solidFill>
                <a:srgbClr val="13B5EA"/>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49646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70807" y="944113"/>
            <a:ext cx="8183720" cy="444737"/>
          </a:xfrm>
        </p:spPr>
        <p:txBody>
          <a:bodyPr/>
          <a:lstStyle/>
          <a:p>
            <a:r>
              <a:rPr lang="en-US" dirty="0" smtClean="0"/>
              <a:t>In Closing…..</a:t>
            </a:r>
            <a:endParaRPr lang="en-US" dirty="0"/>
          </a:p>
        </p:txBody>
      </p:sp>
      <p:sp>
        <p:nvSpPr>
          <p:cNvPr id="2" name="Slide Number Placeholder 1"/>
          <p:cNvSpPr>
            <a:spLocks noGrp="1"/>
          </p:cNvSpPr>
          <p:nvPr>
            <p:ph type="sldNum" sz="quarter" idx="4294967295"/>
          </p:nvPr>
        </p:nvSpPr>
        <p:spPr>
          <a:xfrm>
            <a:off x="7010400" y="4960938"/>
            <a:ext cx="2133600" cy="147637"/>
          </a:xfrm>
        </p:spPr>
        <p:txBody>
          <a:bodyPr/>
          <a:lstStyle/>
          <a:p>
            <a:fld id="{4CA37C95-3A7F-4C90-9D28-0B573484ACDD}" type="slidenum">
              <a:rPr lang="en-US" smtClean="0"/>
              <a:pPr/>
              <a:t>50</a:t>
            </a:fld>
            <a:endParaRPr lang="en-US"/>
          </a:p>
        </p:txBody>
      </p:sp>
    </p:spTree>
    <p:extLst>
      <p:ext uri="{BB962C8B-B14F-4D97-AF65-F5344CB8AC3E}">
        <p14:creationId xmlns:p14="http://schemas.microsoft.com/office/powerpoint/2010/main" val="3039510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sz="quarter" idx="14"/>
          </p:nvPr>
        </p:nvSpPr>
        <p:spPr>
          <a:xfrm>
            <a:off x="390525" y="1068388"/>
            <a:ext cx="8358188" cy="1440394"/>
          </a:xfrm>
        </p:spPr>
        <p:txBody>
          <a:bodyPr/>
          <a:lstStyle/>
          <a:p>
            <a:r>
              <a:rPr lang="en-US" dirty="0" smtClean="0"/>
              <a:t>Intake processes can be fun, if that’s your thing…</a:t>
            </a:r>
          </a:p>
          <a:p>
            <a:r>
              <a:rPr lang="en-US" dirty="0" smtClean="0"/>
              <a:t>Loops are awesome, check them out..</a:t>
            </a:r>
          </a:p>
          <a:p>
            <a:r>
              <a:rPr lang="en-US" dirty="0" smtClean="0"/>
              <a:t>You might need to dabble in some JavaScript here and there..</a:t>
            </a:r>
          </a:p>
          <a:p>
            <a:r>
              <a:rPr lang="en-US" dirty="0" smtClean="0"/>
              <a:t>Remember to tip your waiter</a:t>
            </a:r>
          </a:p>
        </p:txBody>
      </p:sp>
    </p:spTree>
    <p:extLst>
      <p:ext uri="{BB962C8B-B14F-4D97-AF65-F5344CB8AC3E}">
        <p14:creationId xmlns:p14="http://schemas.microsoft.com/office/powerpoint/2010/main" val="1762095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52</a:t>
            </a:fld>
            <a:endParaRPr lang="en-US"/>
          </a:p>
        </p:txBody>
      </p:sp>
      <p:sp>
        <p:nvSpPr>
          <p:cNvPr id="3" name="Title 2"/>
          <p:cNvSpPr>
            <a:spLocks noGrp="1"/>
          </p:cNvSpPr>
          <p:nvPr>
            <p:ph type="title"/>
          </p:nvPr>
        </p:nvSpPr>
        <p:spPr/>
        <p:txBody>
          <a:bodyPr/>
          <a:lstStyle/>
          <a:p>
            <a:r>
              <a:rPr lang="en-US" dirty="0" smtClean="0"/>
              <a:t>Resources</a:t>
            </a:r>
            <a:endParaRPr lang="en-US" dirty="0"/>
          </a:p>
        </p:txBody>
      </p:sp>
      <p:sp>
        <p:nvSpPr>
          <p:cNvPr id="4" name="Content Placeholder 3"/>
          <p:cNvSpPr>
            <a:spLocks noGrp="1"/>
          </p:cNvSpPr>
          <p:nvPr>
            <p:ph sz="quarter" idx="14"/>
          </p:nvPr>
        </p:nvSpPr>
        <p:spPr>
          <a:xfrm>
            <a:off x="390525" y="1068388"/>
            <a:ext cx="8358188" cy="3964162"/>
          </a:xfrm>
        </p:spPr>
        <p:txBody>
          <a:bodyPr/>
          <a:lstStyle/>
          <a:p>
            <a:r>
              <a:rPr lang="en-US" dirty="0" smtClean="0"/>
              <a:t>GitHub – Awesome Source Code!!</a:t>
            </a:r>
            <a:r>
              <a:rPr lang="en-US" dirty="0"/>
              <a:t/>
            </a:r>
            <a:br>
              <a:rPr lang="en-US" dirty="0"/>
            </a:br>
            <a:r>
              <a:rPr lang="en-US" dirty="0">
                <a:hlinkClick r:id="rId2"/>
              </a:rPr>
              <a:t>https://</a:t>
            </a:r>
            <a:r>
              <a:rPr lang="en-US" dirty="0" smtClean="0">
                <a:hlinkClick r:id="rId2"/>
              </a:rPr>
              <a:t>github.com/JaredMatfess/SPSBoston2015</a:t>
            </a:r>
            <a:r>
              <a:rPr lang="en-US" dirty="0" smtClean="0"/>
              <a:t/>
            </a:r>
            <a:br>
              <a:rPr lang="en-US" dirty="0" smtClean="0"/>
            </a:br>
            <a:endParaRPr lang="en-US" dirty="0" smtClean="0"/>
          </a:p>
          <a:p>
            <a:r>
              <a:rPr lang="en-US" dirty="0" err="1" smtClean="0"/>
              <a:t>JSLink</a:t>
            </a:r>
            <a:r>
              <a:rPr lang="en-US" dirty="0" smtClean="0"/>
              <a:t> CSR (Production code):</a:t>
            </a:r>
            <a:r>
              <a:rPr lang="en-US" dirty="0"/>
              <a:t/>
            </a:r>
            <a:br>
              <a:rPr lang="en-US" dirty="0"/>
            </a:br>
            <a:r>
              <a:rPr lang="en-US" dirty="0">
                <a:hlinkClick r:id="rId3"/>
              </a:rPr>
              <a:t>https://</a:t>
            </a:r>
            <a:r>
              <a:rPr lang="en-US" dirty="0" smtClean="0">
                <a:hlinkClick r:id="rId3"/>
              </a:rPr>
              <a:t>github.com/spcsr</a:t>
            </a:r>
            <a:r>
              <a:rPr lang="en-US" dirty="0" smtClean="0"/>
              <a:t/>
            </a:r>
            <a:br>
              <a:rPr lang="en-US" dirty="0" smtClean="0"/>
            </a:br>
            <a:endParaRPr lang="en-US" dirty="0" smtClean="0"/>
          </a:p>
          <a:p>
            <a:r>
              <a:rPr lang="en-US" dirty="0"/>
              <a:t>SharePoint REST Endpoints</a:t>
            </a:r>
            <a:br>
              <a:rPr lang="en-US" dirty="0"/>
            </a:br>
            <a:r>
              <a:rPr lang="en-US" dirty="0">
                <a:hlinkClick r:id="rId4"/>
              </a:rPr>
              <a:t>https://msdn.microsoft.com/en-us/library/office/ff521587(v=office.14).</a:t>
            </a:r>
            <a:r>
              <a:rPr lang="en-US" dirty="0" smtClean="0">
                <a:hlinkClick r:id="rId4"/>
              </a:rPr>
              <a:t>aspx</a:t>
            </a:r>
            <a:r>
              <a:rPr lang="en-US" dirty="0" smtClean="0"/>
              <a:t/>
            </a:r>
            <a:br>
              <a:rPr lang="en-US" dirty="0" smtClean="0"/>
            </a:br>
            <a:endParaRPr lang="en-US" dirty="0"/>
          </a:p>
          <a:p>
            <a:r>
              <a:rPr lang="en-US" dirty="0"/>
              <a:t>Great multi-part series on REST </a:t>
            </a:r>
            <a:br>
              <a:rPr lang="en-US" dirty="0"/>
            </a:br>
            <a:r>
              <a:rPr lang="en-US" dirty="0">
                <a:hlinkClick r:id="rId5"/>
              </a:rPr>
              <a:t>https://chrisstahl.wordpress.com/2014/05/29/getting-started-with-rest-in-sharepoint-2013-part-i/</a:t>
            </a: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1292137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10400" y="4960938"/>
            <a:ext cx="2133600" cy="147637"/>
          </a:xfrm>
        </p:spPr>
        <p:txBody>
          <a:bodyPr/>
          <a:lstStyle/>
          <a:p>
            <a:fld id="{4CA37C95-3A7F-4C90-9D28-0B573484ACDD}" type="slidenum">
              <a:rPr lang="en-US" smtClean="0"/>
              <a:pPr/>
              <a:t>53</a:t>
            </a:fld>
            <a:endParaRPr lang="en-US"/>
          </a:p>
        </p:txBody>
      </p:sp>
    </p:spTree>
    <p:extLst>
      <p:ext uri="{BB962C8B-B14F-4D97-AF65-F5344CB8AC3E}">
        <p14:creationId xmlns:p14="http://schemas.microsoft.com/office/powerpoint/2010/main" val="2499657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smtClean="0">
                <a:gradFill>
                  <a:gsLst>
                    <a:gs pos="0">
                      <a:srgbClr val="FFFFFF">
                        <a:lumMod val="65000"/>
                      </a:srgbClr>
                    </a:gs>
                    <a:gs pos="98000">
                      <a:srgbClr val="FFFFFF">
                        <a:lumMod val="65000"/>
                      </a:srgbClr>
                    </a:gs>
                  </a:gsLst>
                  <a:lin ang="5400000" scaled="0"/>
                </a:gradFill>
              </a:rPr>
              <a:pPr/>
              <a:t>6</a:t>
            </a:fld>
            <a:endParaRPr>
              <a:gradFill>
                <a:gsLst>
                  <a:gs pos="0">
                    <a:srgbClr val="FFFFFF">
                      <a:lumMod val="65000"/>
                    </a:srgbClr>
                  </a:gs>
                  <a:gs pos="98000">
                    <a:srgbClr val="FFFFFF">
                      <a:lumMod val="65000"/>
                    </a:srgbClr>
                  </a:gs>
                </a:gsLst>
                <a:lin ang="5400000" scaled="0"/>
              </a:gradFill>
            </a:endParaRPr>
          </a:p>
        </p:txBody>
      </p:sp>
      <p:sp>
        <p:nvSpPr>
          <p:cNvPr id="7" name="Text Placeholder 3"/>
          <p:cNvSpPr txBox="1">
            <a:spLocks/>
          </p:cNvSpPr>
          <p:nvPr/>
        </p:nvSpPr>
        <p:spPr>
          <a:xfrm>
            <a:off x="1452282" y="1325533"/>
            <a:ext cx="6525037" cy="1061253"/>
          </a:xfrm>
          <a:prstGeom prst="rect">
            <a:avLst/>
          </a:prstGeom>
        </p:spPr>
        <p:txBody>
          <a:bodyPr vert="horz" wrap="square" lIns="0" tIns="45720" rIns="0" bIns="4572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4000"/>
              </a:lnSpc>
              <a:buClr>
                <a:srgbClr val="13B5EA"/>
              </a:buClr>
              <a:buNone/>
            </a:pPr>
            <a:r>
              <a:rPr lang="en-US" sz="2400" dirty="0">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rPr>
              <a:t> </a:t>
            </a:r>
            <a:r>
              <a:rPr lang="en-US" sz="2400" dirty="0" smtClean="0">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rPr>
              <a:t>“I </a:t>
            </a:r>
            <a:r>
              <a:rPr lang="en-US" sz="2400" dirty="0">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rPr>
              <a:t>call it an obstacle course. Some of the others call it </a:t>
            </a:r>
            <a:r>
              <a:rPr lang="en-US" sz="2400" dirty="0" err="1">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rPr>
              <a:t>MacGyverland</a:t>
            </a:r>
            <a:r>
              <a:rPr lang="en-US" sz="2400" dirty="0" smtClean="0">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rPr>
              <a:t>.” </a:t>
            </a:r>
            <a:endParaRPr lang="en-US" sz="2400" dirty="0">
              <a:gradFill>
                <a:gsLst>
                  <a:gs pos="2929">
                    <a:schemeClr val="tx1"/>
                  </a:gs>
                  <a:gs pos="13000">
                    <a:schemeClr val="tx1"/>
                  </a:gs>
                </a:gsLst>
                <a:lin ang="5400000" scaled="0"/>
              </a:gradFill>
              <a:latin typeface="Georgia" panose="02040502050405020303" pitchFamily="18" charset="0"/>
              <a:cs typeface="Times New Roman" panose="02020603050405020304" pitchFamily="18" charset="0"/>
            </a:endParaRPr>
          </a:p>
        </p:txBody>
      </p:sp>
      <p:sp>
        <p:nvSpPr>
          <p:cNvPr id="6" name="Text Placeholder 3"/>
          <p:cNvSpPr txBox="1">
            <a:spLocks/>
          </p:cNvSpPr>
          <p:nvPr/>
        </p:nvSpPr>
        <p:spPr>
          <a:xfrm>
            <a:off x="1045805" y="3438157"/>
            <a:ext cx="6791325" cy="286232"/>
          </a:xfrm>
          <a:prstGeom prst="rect">
            <a:avLst/>
          </a:prstGeom>
        </p:spPr>
        <p:txBody>
          <a:bodyPr vert="horz" wrap="square" lIns="0" tIns="45720" rIns="0" bIns="45720" rtlCol="0">
            <a:spAutoFit/>
          </a:bodyPr>
          <a:lstStyle>
            <a:lvl1pPr marL="233363" indent="-233363" algn="l" defTabSz="914400" rtl="0" eaLnBrk="1" latinLnBrk="0" hangingPunct="1">
              <a:lnSpc>
                <a:spcPct val="90000"/>
              </a:lnSpc>
              <a:spcBef>
                <a:spcPts val="1200"/>
              </a:spcBef>
              <a:buClr>
                <a:schemeClr val="accent2"/>
              </a:buClr>
              <a:buSzPct val="110000"/>
              <a:buFont typeface="Wingdings" panose="05000000000000000000" pitchFamily="2" charset="2"/>
              <a:buChar char="§"/>
              <a:defRPr lang="en-US" sz="20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1pPr>
            <a:lvl2pPr marL="703262" indent="-285750" algn="l" defTabSz="914400" rtl="0" eaLnBrk="1" latinLnBrk="0" hangingPunct="1">
              <a:lnSpc>
                <a:spcPct val="90000"/>
              </a:lnSpc>
              <a:spcBef>
                <a:spcPts val="600"/>
              </a:spcBef>
              <a:buClr>
                <a:schemeClr val="accent5"/>
              </a:buClr>
              <a:buSzPct val="110000"/>
              <a:buFont typeface="Wingdings" panose="05000000000000000000" pitchFamily="2" charset="2"/>
              <a:buChar char="§"/>
              <a:defRPr lang="en-US" sz="18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2pPr>
            <a:lvl3pPr marL="519112" indent="-285750" algn="l" defTabSz="914400" rtl="0" eaLnBrk="1" latinLnBrk="0" hangingPunct="1">
              <a:lnSpc>
                <a:spcPct val="90000"/>
              </a:lnSpc>
              <a:spcBef>
                <a:spcPts val="400"/>
              </a:spcBef>
              <a:buClr>
                <a:schemeClr val="accent5"/>
              </a:buClr>
              <a:buSzPct val="110000"/>
              <a:buFont typeface="Wingdings" panose="05000000000000000000" pitchFamily="2" charset="2"/>
              <a:buChar char="§"/>
              <a:defRPr lang="en-US" sz="16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3pPr>
            <a:lvl4pPr marL="76517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smtClean="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4pPr>
            <a:lvl5pPr marL="911225" indent="-171450" algn="l" defTabSz="914400" rtl="0" eaLnBrk="1" latinLnBrk="0" hangingPunct="1">
              <a:lnSpc>
                <a:spcPct val="90000"/>
              </a:lnSpc>
              <a:spcBef>
                <a:spcPts val="300"/>
              </a:spcBef>
              <a:buClr>
                <a:schemeClr val="accent5"/>
              </a:buClr>
              <a:buSzPct val="110000"/>
              <a:buFont typeface="Wingdings" panose="05000000000000000000" pitchFamily="2" charset="2"/>
              <a:buChar char="§"/>
              <a:defRPr lang="en-US" sz="1400" kern="1200" spc="0" baseline="0" dirty="0">
                <a:gradFill>
                  <a:gsLst>
                    <a:gs pos="0">
                      <a:schemeClr val="tx1">
                        <a:lumMod val="50000"/>
                      </a:schemeClr>
                    </a:gs>
                    <a:gs pos="98000">
                      <a:schemeClr val="tx1">
                        <a:lumMod val="50000"/>
                      </a:schemeClr>
                    </a:gs>
                  </a:gsLst>
                  <a:lin ang="5400000" scaled="0"/>
                </a:gradFill>
                <a:latin typeface="+mj-lt"/>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300"/>
              </a:spcBef>
              <a:buClr>
                <a:srgbClr val="00B7E6"/>
              </a:buClr>
              <a:buNone/>
              <a:tabLst>
                <a:tab pos="2006600" algn="l"/>
              </a:tabLst>
            </a:pPr>
            <a:r>
              <a:rPr lang="en-US" sz="1400" b="1" spc="100" dirty="0" smtClean="0">
                <a:gradFill>
                  <a:gsLst>
                    <a:gs pos="0">
                      <a:srgbClr val="0072C8"/>
                    </a:gs>
                    <a:gs pos="98000">
                      <a:srgbClr val="0072C8"/>
                    </a:gs>
                  </a:gsLst>
                  <a:lin ang="5400000" scaled="0"/>
                </a:gradFill>
                <a:latin typeface="+mn-lt"/>
                <a:ea typeface="+mj-ea"/>
                <a:cs typeface="Arial" panose="020B0604020202020204" pitchFamily="34" charset="0"/>
              </a:rPr>
              <a:t>Angus “Mac” MacGyver</a:t>
            </a:r>
            <a:endParaRPr lang="en-US" sz="1400" b="1" spc="100" dirty="0">
              <a:gradFill>
                <a:gsLst>
                  <a:gs pos="0">
                    <a:srgbClr val="0072C8"/>
                  </a:gs>
                  <a:gs pos="98000">
                    <a:srgbClr val="0072C8"/>
                  </a:gs>
                </a:gsLst>
                <a:lin ang="5400000" scaled="0"/>
              </a:gradFill>
              <a:latin typeface="+mn-lt"/>
              <a:ea typeface="+mj-ea"/>
              <a:cs typeface="Arial" panose="020B0604020202020204" pitchFamily="34" charset="0"/>
            </a:endParaRPr>
          </a:p>
        </p:txBody>
      </p:sp>
      <p:pic>
        <p:nvPicPr>
          <p:cNvPr id="5"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2833" y="2313010"/>
            <a:ext cx="1840409" cy="1035231"/>
          </a:xfrm>
          <a:prstGeom prst="rect">
            <a:avLst/>
          </a:prstGeom>
        </p:spPr>
      </p:pic>
    </p:spTree>
    <p:extLst>
      <p:ext uri="{BB962C8B-B14F-4D97-AF65-F5344CB8AC3E}">
        <p14:creationId xmlns:p14="http://schemas.microsoft.com/office/powerpoint/2010/main" val="158792178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7</a:t>
            </a:fld>
            <a:endParaRPr lang="en-US"/>
          </a:p>
        </p:txBody>
      </p:sp>
      <p:sp>
        <p:nvSpPr>
          <p:cNvPr id="3" name="Title 2"/>
          <p:cNvSpPr>
            <a:spLocks noGrp="1"/>
          </p:cNvSpPr>
          <p:nvPr>
            <p:ph type="title"/>
          </p:nvPr>
        </p:nvSpPr>
        <p:spPr/>
        <p:txBody>
          <a:bodyPr/>
          <a:lstStyle/>
          <a:p>
            <a:r>
              <a:rPr lang="en-US" dirty="0" smtClean="0"/>
              <a:t>What am I covering? </a:t>
            </a:r>
            <a:endParaRPr lang="en-US" dirty="0"/>
          </a:p>
        </p:txBody>
      </p:sp>
      <p:sp>
        <p:nvSpPr>
          <p:cNvPr id="4" name="Content Placeholder 3"/>
          <p:cNvSpPr>
            <a:spLocks noGrp="1"/>
          </p:cNvSpPr>
          <p:nvPr>
            <p:ph sz="quarter" idx="4294967295"/>
          </p:nvPr>
        </p:nvSpPr>
        <p:spPr>
          <a:xfrm>
            <a:off x="390525" y="1068388"/>
            <a:ext cx="8358188" cy="1815882"/>
          </a:xfrm>
          <a:prstGeom prst="rect">
            <a:avLst/>
          </a:prstGeom>
        </p:spPr>
        <p:txBody>
          <a:bodyPr/>
          <a:lstStyle/>
          <a:p>
            <a:r>
              <a:rPr lang="en-US" dirty="0" smtClean="0"/>
              <a:t>A quick primer on what the heck is an intake process</a:t>
            </a:r>
          </a:p>
          <a:p>
            <a:r>
              <a:rPr lang="en-US" dirty="0" smtClean="0"/>
              <a:t>What to watch out for</a:t>
            </a:r>
          </a:p>
          <a:p>
            <a:r>
              <a:rPr lang="en-US" dirty="0" smtClean="0"/>
              <a:t>Recent </a:t>
            </a:r>
            <a:r>
              <a:rPr lang="en-US" dirty="0" smtClean="0"/>
              <a:t>Case Study of an Intake Process</a:t>
            </a:r>
          </a:p>
          <a:p>
            <a:r>
              <a:rPr lang="en-US" dirty="0" smtClean="0"/>
              <a:t>Utility </a:t>
            </a:r>
            <a:r>
              <a:rPr lang="en-US" dirty="0" smtClean="0"/>
              <a:t>functions that might be </a:t>
            </a:r>
            <a:r>
              <a:rPr lang="en-US" dirty="0" smtClean="0"/>
              <a:t>helpful</a:t>
            </a:r>
          </a:p>
          <a:p>
            <a:r>
              <a:rPr lang="en-US" dirty="0" smtClean="0"/>
              <a:t>Demo</a:t>
            </a:r>
            <a:endParaRPr lang="en-US" dirty="0" smtClean="0"/>
          </a:p>
        </p:txBody>
      </p:sp>
    </p:spTree>
    <p:extLst>
      <p:ext uri="{BB962C8B-B14F-4D97-AF65-F5344CB8AC3E}">
        <p14:creationId xmlns:p14="http://schemas.microsoft.com/office/powerpoint/2010/main" val="401651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8</a:t>
            </a:fld>
            <a:endParaRPr lang="en-US"/>
          </a:p>
        </p:txBody>
      </p:sp>
      <p:sp>
        <p:nvSpPr>
          <p:cNvPr id="3" name="Title 2"/>
          <p:cNvSpPr>
            <a:spLocks noGrp="1"/>
          </p:cNvSpPr>
          <p:nvPr>
            <p:ph type="title"/>
          </p:nvPr>
        </p:nvSpPr>
        <p:spPr/>
        <p:txBody>
          <a:bodyPr/>
          <a:lstStyle/>
          <a:p>
            <a:r>
              <a:rPr lang="en-US" dirty="0" smtClean="0"/>
              <a:t>On the fence about staying??	</a:t>
            </a:r>
            <a:endParaRPr lang="en-US" dirty="0"/>
          </a:p>
        </p:txBody>
      </p:sp>
      <p:sp>
        <p:nvSpPr>
          <p:cNvPr id="4" name="Content Placeholder 3"/>
          <p:cNvSpPr>
            <a:spLocks noGrp="1"/>
          </p:cNvSpPr>
          <p:nvPr>
            <p:ph sz="quarter" idx="14"/>
          </p:nvPr>
        </p:nvSpPr>
        <p:spPr>
          <a:xfrm>
            <a:off x="390525" y="1068388"/>
            <a:ext cx="8358188" cy="2566857"/>
          </a:xfrm>
        </p:spPr>
        <p:txBody>
          <a:bodyPr/>
          <a:lstStyle/>
          <a:p>
            <a:pPr marL="0" indent="0">
              <a:buNone/>
            </a:pPr>
            <a:r>
              <a:rPr lang="en-US" dirty="0" smtClean="0"/>
              <a:t>What am I going to be using?</a:t>
            </a:r>
          </a:p>
          <a:p>
            <a:r>
              <a:rPr lang="en-US" dirty="0" smtClean="0"/>
              <a:t>SharePoint Designer Workflows</a:t>
            </a:r>
          </a:p>
          <a:p>
            <a:r>
              <a:rPr lang="en-US" dirty="0" smtClean="0"/>
              <a:t>InfoPath</a:t>
            </a:r>
          </a:p>
          <a:p>
            <a:r>
              <a:rPr lang="en-US" dirty="0" smtClean="0"/>
              <a:t>List view web parts with some filters</a:t>
            </a:r>
          </a:p>
          <a:p>
            <a:r>
              <a:rPr lang="en-US" dirty="0" smtClean="0"/>
              <a:t>A sprinkle of </a:t>
            </a:r>
            <a:r>
              <a:rPr lang="en-US" dirty="0" smtClean="0"/>
              <a:t>JavaScript</a:t>
            </a:r>
          </a:p>
          <a:p>
            <a:r>
              <a:rPr lang="en-US" dirty="0" smtClean="0"/>
              <a:t>Some pseudo-best practices</a:t>
            </a:r>
            <a:endParaRPr lang="en-US" dirty="0" smtClean="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261" y="865200"/>
            <a:ext cx="2807719" cy="2105789"/>
          </a:xfrm>
          <a:prstGeom prst="rect">
            <a:avLst/>
          </a:prstGeom>
        </p:spPr>
      </p:pic>
    </p:spTree>
    <p:extLst>
      <p:ext uri="{BB962C8B-B14F-4D97-AF65-F5344CB8AC3E}">
        <p14:creationId xmlns:p14="http://schemas.microsoft.com/office/powerpoint/2010/main" val="2080380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A37C95-3A7F-4C90-9D28-0B573484ACDD}" type="slidenum">
              <a:rPr lang="en-US" smtClean="0"/>
              <a:pPr/>
              <a:t>9</a:t>
            </a:fld>
            <a:endParaRPr lang="en-US"/>
          </a:p>
        </p:txBody>
      </p:sp>
      <p:sp>
        <p:nvSpPr>
          <p:cNvPr id="3" name="Title 2"/>
          <p:cNvSpPr>
            <a:spLocks noGrp="1"/>
          </p:cNvSpPr>
          <p:nvPr>
            <p:ph type="title"/>
          </p:nvPr>
        </p:nvSpPr>
        <p:spPr/>
        <p:txBody>
          <a:bodyPr/>
          <a:lstStyle/>
          <a:p>
            <a:r>
              <a:rPr lang="en-US" dirty="0" smtClean="0"/>
              <a:t>Tips for Surviving the Session</a:t>
            </a:r>
            <a:endParaRPr lang="en-US" dirty="0"/>
          </a:p>
        </p:txBody>
      </p:sp>
      <p:sp>
        <p:nvSpPr>
          <p:cNvPr id="4" name="Content Placeholder 3"/>
          <p:cNvSpPr>
            <a:spLocks noGrp="1"/>
          </p:cNvSpPr>
          <p:nvPr>
            <p:ph sz="quarter" idx="4294967295"/>
          </p:nvPr>
        </p:nvSpPr>
        <p:spPr>
          <a:xfrm>
            <a:off x="390525" y="1068388"/>
            <a:ext cx="8358188" cy="1751249"/>
          </a:xfrm>
          <a:prstGeom prst="rect">
            <a:avLst/>
          </a:prstGeom>
        </p:spPr>
        <p:txBody>
          <a:bodyPr/>
          <a:lstStyle/>
          <a:p>
            <a:r>
              <a:rPr lang="en-US" dirty="0" smtClean="0"/>
              <a:t>If you ask me a question such as “Couldn’t you have ….”</a:t>
            </a:r>
          </a:p>
          <a:p>
            <a:pPr lvl="1"/>
            <a:r>
              <a:rPr lang="en-US" dirty="0" smtClean="0"/>
              <a:t>The answer could be yes, but I didn’t do it that way.. </a:t>
            </a:r>
            <a:br>
              <a:rPr lang="en-US" dirty="0" smtClean="0"/>
            </a:br>
            <a:endParaRPr lang="en-US" dirty="0"/>
          </a:p>
          <a:p>
            <a:r>
              <a:rPr lang="en-US" dirty="0" smtClean="0"/>
              <a:t>There’s going to be pictures of pugs.. </a:t>
            </a:r>
            <a:br>
              <a:rPr lang="en-US" dirty="0" smtClean="0"/>
            </a:br>
            <a:endParaRPr lang="en-US" dirty="0" smtClean="0"/>
          </a:p>
          <a:p>
            <a:r>
              <a:rPr lang="en-US" dirty="0" smtClean="0"/>
              <a:t>The slides will be made available, no need for taking pics with your iPads </a:t>
            </a:r>
            <a:r>
              <a:rPr lang="en-US" dirty="0" smtClean="0">
                <a:sym typeface="Wingdings" panose="05000000000000000000" pitchFamily="2" charset="2"/>
              </a:rPr>
              <a:t></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016" t="14878" r="12343" b="38723"/>
          <a:stretch/>
        </p:blipFill>
        <p:spPr>
          <a:xfrm>
            <a:off x="6695421" y="642025"/>
            <a:ext cx="1783969" cy="1478606"/>
          </a:xfrm>
          <a:prstGeom prst="rect">
            <a:avLst/>
          </a:prstGeom>
        </p:spPr>
      </p:pic>
    </p:spTree>
    <p:extLst>
      <p:ext uri="{BB962C8B-B14F-4D97-AF65-F5344CB8AC3E}">
        <p14:creationId xmlns:p14="http://schemas.microsoft.com/office/powerpoint/2010/main" val="63780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alom_Generic_2015_v1">
  <a:themeElements>
    <a:clrScheme name="Slalom LYF 2015">
      <a:dk1>
        <a:srgbClr val="373737"/>
      </a:dk1>
      <a:lt1>
        <a:srgbClr val="FFFFFF"/>
      </a:lt1>
      <a:dk2>
        <a:srgbClr val="525252"/>
      </a:dk2>
      <a:lt2>
        <a:srgbClr val="EFE9E5"/>
      </a:lt2>
      <a:accent1>
        <a:srgbClr val="3A5072"/>
      </a:accent1>
      <a:accent2>
        <a:srgbClr val="0072C8"/>
      </a:accent2>
      <a:accent3>
        <a:srgbClr val="F1663A"/>
      </a:accent3>
      <a:accent4>
        <a:srgbClr val="C3B841"/>
      </a:accent4>
      <a:accent5>
        <a:srgbClr val="60ACB2"/>
      </a:accent5>
      <a:accent6>
        <a:srgbClr val="BA4480"/>
      </a:accent6>
      <a:hlink>
        <a:srgbClr val="0072C8"/>
      </a:hlink>
      <a:folHlink>
        <a:srgbClr val="F1663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2C8"/>
        </a:solidFill>
        <a:ln>
          <a:noFill/>
        </a:ln>
      </a:spPr>
      <a:bodyPr lIns="0" tIns="0" rIns="0" bIns="137160" rtlCol="0" anchor="ctr" anchorCtr="0"/>
      <a:lstStyle>
        <a:defPPr algn="ctr">
          <a:defRPr sz="2400" dirty="0"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Slalom-Generic-2015-Template_1" id="{66BD3F90-58E5-49A1-9BE9-9379AFC78FDB}" vid="{78E94516-7148-4787-A049-E4997F34630A}"/>
    </a:ext>
  </a:extLst>
</a:theme>
</file>

<file path=ppt/theme/theme2.xml><?xml version="1.0" encoding="utf-8"?>
<a:theme xmlns:a="http://schemas.openxmlformats.org/drawingml/2006/main" name="Slalom Informatica PPT Template 16x9">
  <a:themeElements>
    <a:clrScheme name="Slalom Theme">
      <a:dk1>
        <a:srgbClr val="373737"/>
      </a:dk1>
      <a:lt1>
        <a:srgbClr val="FFFFFF"/>
      </a:lt1>
      <a:dk2>
        <a:srgbClr val="525252"/>
      </a:dk2>
      <a:lt2>
        <a:srgbClr val="EFE9E5"/>
      </a:lt2>
      <a:accent1>
        <a:srgbClr val="1E4164"/>
      </a:accent1>
      <a:accent2>
        <a:srgbClr val="13B5EA"/>
      </a:accent2>
      <a:accent3>
        <a:srgbClr val="F3901D"/>
      </a:accent3>
      <a:accent4>
        <a:srgbClr val="8DC63F"/>
      </a:accent4>
      <a:accent5>
        <a:srgbClr val="838383"/>
      </a:accent5>
      <a:accent6>
        <a:srgbClr val="C41188"/>
      </a:accent6>
      <a:hlink>
        <a:srgbClr val="0E87AF"/>
      </a:hlink>
      <a:folHlink>
        <a:srgbClr val="0E87AF"/>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4EA2"/>
        </a:solidFill>
        <a:ln w="6350">
          <a:noFill/>
        </a:ln>
        <a:scene3d>
          <a:camera prst="orthographicFront"/>
          <a:lightRig rig="threePt" dir="t"/>
        </a:scene3d>
        <a:sp3d prstMaterial="matte">
          <a:contourClr>
            <a:schemeClr val="bg1">
              <a:lumMod val="85000"/>
            </a:schemeClr>
          </a:contourClr>
        </a:sp3d>
      </a:spPr>
      <a:bodyPr rot="0" spcFirstLastPara="0" vertOverflow="overflow" horzOverflow="overflow" vert="horz" wrap="square" lIns="164592" tIns="137160" rIns="137160" bIns="91440" numCol="1" spcCol="0" rtlCol="0" fromWordArt="0" anchor="t" anchorCtr="0" forceAA="0" compatLnSpc="1">
        <a:prstTxWarp prst="textNoShape">
          <a:avLst/>
        </a:prstTxWarp>
        <a:noAutofit/>
      </a:bodyPr>
      <a:lstStyle>
        <a:defPPr>
          <a:spcBef>
            <a:spcPts val="600"/>
          </a:spcBef>
          <a:defRPr sz="1200" dirty="0" err="1">
            <a:gradFill>
              <a:gsLst>
                <a:gs pos="42083">
                  <a:schemeClr val="bg1"/>
                </a:gs>
                <a:gs pos="85000">
                  <a:schemeClr val="bg1"/>
                </a:gs>
              </a:gsLst>
              <a:lin ang="5400000" scaled="0"/>
            </a:gra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90000"/>
          </a:lnSpc>
          <a:spcBef>
            <a:spcPts val="1200"/>
          </a:spcBef>
          <a:buClr>
            <a:srgbClr val="CC0000"/>
          </a:buClr>
          <a:buSzPct val="110000"/>
          <a:defRPr sz="1600" dirty="0" err="1" smtClean="0">
            <a:gradFill>
              <a:gsLst>
                <a:gs pos="0">
                  <a:schemeClr val="tx1"/>
                </a:gs>
                <a:gs pos="98000">
                  <a:schemeClr val="tx1"/>
                </a:gs>
              </a:gsLst>
              <a:lin ang="5400000" scaled="0"/>
            </a:gra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Co-branded Salesforce template" id="{7908EF0B-B0F7-4D3A-BF3A-B76B02725E33}" vid="{B8052436-3084-45E6-8F38-195E5A1E4B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775483C978499D9195B260C24C73" ma:contentTypeVersion="0" ma:contentTypeDescription="Create a new document." ma:contentTypeScope="" ma:versionID="d4be1c598de8bc3e18f249f3da199b2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BA9E4-2DAA-49B9-9D9A-1DC7F9CCA4D9}">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D18D887-26B3-4A1A-91E2-2C237715BC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4511AA7-8D46-42C1-969B-5E843ADBDC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Slalom-Generic-2015-Template</Template>
  <TotalTime>14096</TotalTime>
  <Words>1427</Words>
  <Application>Microsoft Office PowerPoint</Application>
  <PresentationFormat>On-screen Show (16:9)</PresentationFormat>
  <Paragraphs>320</Paragraphs>
  <Slides>53</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ＭＳ Ｐゴシック</vt:lpstr>
      <vt:lpstr>ApexNew-Medium</vt:lpstr>
      <vt:lpstr>Arial</vt:lpstr>
      <vt:lpstr>Calibri</vt:lpstr>
      <vt:lpstr>Georgia</vt:lpstr>
      <vt:lpstr>Segoe UI</vt:lpstr>
      <vt:lpstr>Segoe UI Light</vt:lpstr>
      <vt:lpstr>Segoe UI Semibold</vt:lpstr>
      <vt:lpstr>Times New Roman</vt:lpstr>
      <vt:lpstr>Wingdings</vt:lpstr>
      <vt:lpstr>Slalom_Generic_2015_v1</vt:lpstr>
      <vt:lpstr>Slalom Informatica PPT Template 16x9</vt:lpstr>
      <vt:lpstr>MacGyvering a SharePoint Work Request Process for Power Users!</vt:lpstr>
      <vt:lpstr>PowerPoint Presentation</vt:lpstr>
      <vt:lpstr>About Me</vt:lpstr>
      <vt:lpstr>PowerPoint Presentation</vt:lpstr>
      <vt:lpstr>Areas of Expertise</vt:lpstr>
      <vt:lpstr>PowerPoint Presentation</vt:lpstr>
      <vt:lpstr>What am I covering? </vt:lpstr>
      <vt:lpstr>On the fence about staying?? </vt:lpstr>
      <vt:lpstr>Tips for Surviving the Session</vt:lpstr>
      <vt:lpstr>InfoPath is still alive…</vt:lpstr>
      <vt:lpstr>Quick rant on out of the box….</vt:lpstr>
      <vt:lpstr>So what is an intake process?</vt:lpstr>
      <vt:lpstr>PowerPoint Presentation</vt:lpstr>
      <vt:lpstr>Real-world Examples:</vt:lpstr>
      <vt:lpstr>Why in SharePoint?</vt:lpstr>
      <vt:lpstr>Things you need to watch out for…</vt:lpstr>
      <vt:lpstr>List view throttling</vt:lpstr>
      <vt:lpstr>Promotion of content</vt:lpstr>
      <vt:lpstr>Approaches for promoting content</vt:lpstr>
      <vt:lpstr>Security or Obscurity?</vt:lpstr>
      <vt:lpstr>There once was an intake process….</vt:lpstr>
      <vt:lpstr>What I walked into….</vt:lpstr>
      <vt:lpstr>What I did next…</vt:lpstr>
      <vt:lpstr>Digging a little bit deeper..</vt:lpstr>
      <vt:lpstr>Intake Review Website</vt:lpstr>
      <vt:lpstr>Key Points on Audience Targeting</vt:lpstr>
      <vt:lpstr>My objectives</vt:lpstr>
      <vt:lpstr>Addressing the workflows</vt:lpstr>
      <vt:lpstr>Reusable Workflows or List Workflows</vt:lpstr>
      <vt:lpstr>Addressing the forms</vt:lpstr>
      <vt:lpstr>Ideal “Future State”</vt:lpstr>
      <vt:lpstr>Demo</vt:lpstr>
      <vt:lpstr>Utility Functions</vt:lpstr>
      <vt:lpstr>Pro-Tip: How to create a Request ID</vt:lpstr>
      <vt:lpstr>Pro-Tip: String Manipulation not like String Theory!</vt:lpstr>
      <vt:lpstr>How to promote InfoPath Form across environments</vt:lpstr>
      <vt:lpstr>PowerPoint Presentation</vt:lpstr>
      <vt:lpstr>PowerPoint Presentation</vt:lpstr>
      <vt:lpstr>Find this key line in the manifest.xsf</vt:lpstr>
      <vt:lpstr>Success!</vt:lpstr>
      <vt:lpstr>Pro-Tip: Promoting to site with InfoPath Form already</vt:lpstr>
      <vt:lpstr>Step by Step: Building a SP2013 Workflow with a Loop Step</vt:lpstr>
      <vt:lpstr>Background &amp; Use Case</vt:lpstr>
      <vt:lpstr>1. Create a dictionary with Accept &amp; Content-Type</vt:lpstr>
      <vt:lpstr>2. Add a call a web service action</vt:lpstr>
      <vt:lpstr>3. Find out how many items you’re looping through</vt:lpstr>
      <vt:lpstr>4. Create a Loop Counter variable</vt:lpstr>
      <vt:lpstr>5. Start to build out your loop</vt:lpstr>
      <vt:lpstr>6. Complete loop </vt:lpstr>
      <vt:lpstr>In Closing…..</vt:lpstr>
      <vt:lpstr>Summary</vt:lpstr>
      <vt:lpstr>Resources</vt:lpstr>
      <vt:lpstr>PowerPoint Presentation</vt:lpstr>
    </vt:vector>
  </TitlesOfParts>
  <Company>Slalom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Slalom Generic  PowerPoint Template</dc:title>
  <dc:creator>Jared Matfess</dc:creator>
  <cp:lastModifiedBy>Jared Matfess</cp:lastModifiedBy>
  <cp:revision>48</cp:revision>
  <cp:lastPrinted>2015-01-23T18:14:57Z</cp:lastPrinted>
  <dcterms:created xsi:type="dcterms:W3CDTF">2015-02-17T00:56:07Z</dcterms:created>
  <dcterms:modified xsi:type="dcterms:W3CDTF">2015-06-13T17:21:34Z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0x010100E736775483C978499D9195B260C24C73</vt:lpwstr>
  </property>
</Properties>
</file>